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Greene" initials="" lastIdx="11" clrIdx="0"/>
  <p:cmAuthor id="1" name="Jason Rodriguez" initials="" lastIdx="0" clrIdx="1"/>
  <p:cmAuthor id="2" name="Michael Hofmann" initials="" lastIdx="2" clrIdx="2"/>
  <p:cmAuthor id="3" name="Anastasia Greene" initials="" lastIdx="2" clrIdx="3"/>
  <p:cmAuthor id="4" name="Rebecca Turner" initials="RT" lastIdx="4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152A"/>
    <a:srgbClr val="B12C3D"/>
    <a:srgbClr val="DF7023"/>
    <a:srgbClr val="0F787D"/>
    <a:srgbClr val="000000"/>
    <a:srgbClr val="8A0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66B494-237C-A543-9DC6-B3F4BE2E2BD8}" v="87" dt="2019-01-15T02:45:54.1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1" autoAdjust="0"/>
    <p:restoredTop sz="50000" autoAdjust="0"/>
  </p:normalViewPr>
  <p:slideViewPr>
    <p:cSldViewPr snapToGrid="0">
      <p:cViewPr varScale="1">
        <p:scale>
          <a:sx n="90" d="100"/>
          <a:sy n="90" d="100"/>
        </p:scale>
        <p:origin x="912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05748-ED2D-D64E-99DF-8786916463A4}" type="datetime1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A7536-799B-F143-BC53-9CC169B5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47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AFACB-FB72-504C-9D79-2AB5728FD867}" type="datetime1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1DC2-A28F-4C81-9966-8D7B3191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143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23826" y="3534870"/>
            <a:ext cx="3828116" cy="12046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1" baseline="0">
                <a:latin typeface="Arial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 line that can be up to 2 lines of text if it needs to be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23825" y="1725705"/>
            <a:ext cx="5000999" cy="1648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1" i="0">
                <a:latin typeface="Arial"/>
                <a:cs typeface="Arial"/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Presentation title that can be up to 2 lines long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15889" y="4898571"/>
            <a:ext cx="3845138" cy="1256167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0" baseline="0">
                <a:latin typeface="Arial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</a:t>
            </a:r>
            <a:br>
              <a:rPr lang="en-US" dirty="0"/>
            </a:br>
            <a:r>
              <a:rPr lang="en-US" dirty="0"/>
              <a:t>Presenter’s Department</a:t>
            </a:r>
            <a:br>
              <a:rPr lang="en-US" dirty="0"/>
            </a:br>
            <a:r>
              <a:rPr lang="en-US" dirty="0"/>
              <a:t>Date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F3BDFF-C65B-EA44-B564-35308D9B35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8039" y="213682"/>
            <a:ext cx="4902200" cy="5842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2CE338-14C9-934B-B0B4-365A11537EEB}"/>
              </a:ext>
            </a:extLst>
          </p:cNvPr>
          <p:cNvCxnSpPr/>
          <p:nvPr userDrawn="1"/>
        </p:nvCxnSpPr>
        <p:spPr>
          <a:xfrm>
            <a:off x="0" y="1033153"/>
            <a:ext cx="9144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5809A0-FA76-C147-A198-D87CFBA2C869}"/>
              </a:ext>
            </a:extLst>
          </p:cNvPr>
          <p:cNvCxnSpPr/>
          <p:nvPr userDrawn="1"/>
        </p:nvCxnSpPr>
        <p:spPr>
          <a:xfrm>
            <a:off x="0" y="660008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28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head w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7013" y="1709351"/>
            <a:ext cx="8691562" cy="4384542"/>
          </a:xfrm>
          <a:prstGeom prst="rect">
            <a:avLst/>
          </a:prstGeom>
        </p:spPr>
        <p:txBody>
          <a:bodyPr vert="horz"/>
          <a:lstStyle>
            <a:lvl1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b="0" i="0">
                <a:latin typeface="Arial"/>
                <a:cs typeface="Arial"/>
              </a:defRPr>
            </a:lvl1pPr>
            <a:lvl2pPr marL="7429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400" b="0" i="0">
                <a:latin typeface="Arial"/>
                <a:cs typeface="Arial"/>
              </a:defRPr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200" b="0" i="0" baseline="0">
                <a:latin typeface="Arial"/>
                <a:cs typeface="Arial"/>
              </a:defRPr>
            </a:lvl3pPr>
            <a:lvl4pPr marL="16573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000" b="0" i="0" baseline="0">
                <a:latin typeface="Arial"/>
                <a:cs typeface="Arial"/>
              </a:defRPr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0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Insert Bullets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7013" y="418353"/>
            <a:ext cx="7303340" cy="535863"/>
          </a:xfrm>
          <a:prstGeom prst="rect">
            <a:avLst/>
          </a:prstGeom>
        </p:spPr>
        <p:txBody>
          <a:bodyPr/>
          <a:lstStyle>
            <a:lvl1pPr algn="l">
              <a:defRPr sz="3000" b="1" i="0">
                <a:latin typeface="Arial"/>
                <a:cs typeface="Arial"/>
              </a:defRPr>
            </a:lvl1pPr>
          </a:lstStyle>
          <a:p>
            <a:r>
              <a:rPr lang="en-US" dirty="0"/>
              <a:t>Insert Slide Title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27013" y="1006103"/>
            <a:ext cx="8691562" cy="408060"/>
          </a:xfrm>
          <a:prstGeom prst="rect">
            <a:avLst/>
          </a:prstGeom>
        </p:spPr>
        <p:txBody>
          <a:bodyPr vert="horz" wrap="none" anchor="t" anchorCtr="0"/>
          <a:lstStyle>
            <a:lvl1pPr marL="0" indent="0">
              <a:spcBef>
                <a:spcPts val="0"/>
              </a:spcBef>
              <a:buNone/>
              <a:defRPr sz="1800" b="0" i="0">
                <a:latin typeface="Arial"/>
                <a:cs typeface="Arial"/>
              </a:defRPr>
            </a:lvl1pPr>
            <a:lvl3pPr marL="914400" indent="0">
              <a:buNone/>
              <a:defRPr sz="2700"/>
            </a:lvl3pPr>
            <a:lvl4pPr marL="1371600" indent="0">
              <a:buNone/>
              <a:defRPr sz="2700"/>
            </a:lvl4pPr>
            <a:lvl5pPr marL="1828800" indent="0">
              <a:buNone/>
              <a:defRPr sz="2700"/>
            </a:lvl5pPr>
          </a:lstStyle>
          <a:p>
            <a:r>
              <a:rPr lang="en-US" dirty="0"/>
              <a:t>Insert Subhead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9B9880-E177-BD49-950A-9E196D3FB7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7013" y="6380523"/>
            <a:ext cx="3142836" cy="3745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3C2823-1AD8-B54A-B8A8-1C4218B2BAFD}"/>
              </a:ext>
            </a:extLst>
          </p:cNvPr>
          <p:cNvSpPr txBox="1"/>
          <p:nvPr userDrawn="1"/>
        </p:nvSpPr>
        <p:spPr>
          <a:xfrm>
            <a:off x="8199912" y="6464603"/>
            <a:ext cx="659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C77CD2A-7988-2C40-8B60-7F2B63CF921C}" type="slidenum">
              <a:rPr lang="en-US" sz="12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2FBB59-E4EE-7342-92E9-7185A52375E7}"/>
              </a:ext>
            </a:extLst>
          </p:cNvPr>
          <p:cNvCxnSpPr/>
          <p:nvPr userDrawn="1"/>
        </p:nvCxnSpPr>
        <p:spPr>
          <a:xfrm>
            <a:off x="0" y="6263751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10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68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807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Welcome, Introductions, and Overview of AITU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23824" y="4066549"/>
            <a:ext cx="6361500" cy="1256167"/>
          </a:xfrm>
        </p:spPr>
        <p:txBody>
          <a:bodyPr/>
          <a:lstStyle/>
          <a:p>
            <a:r>
              <a:rPr lang="en-US" sz="1600" i="1" dirty="0"/>
              <a:t>Christophe Pierre, Provost and Vice President for Academic Affairs</a:t>
            </a:r>
          </a:p>
          <a:p>
            <a:r>
              <a:rPr lang="en-US" sz="1600" i="1" dirty="0"/>
              <a:t>Stevens Institute of Technology</a:t>
            </a:r>
          </a:p>
          <a:p>
            <a:endParaRPr lang="en-US" sz="1600" i="1" dirty="0"/>
          </a:p>
          <a:p>
            <a:endParaRPr lang="en-US" sz="1600" i="1" dirty="0"/>
          </a:p>
          <a:p>
            <a:r>
              <a:rPr lang="en-US" sz="1600" i="1" dirty="0"/>
              <a:t>Wednesday, February 6, 2019</a:t>
            </a:r>
          </a:p>
        </p:txBody>
      </p:sp>
    </p:spTree>
    <p:extLst>
      <p:ext uri="{BB962C8B-B14F-4D97-AF65-F5344CB8AC3E}">
        <p14:creationId xmlns:p14="http://schemas.microsoft.com/office/powerpoint/2010/main" val="91275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27013" y="1276868"/>
            <a:ext cx="8691562" cy="34351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Welcome and introductions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Overview of AITU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Purpose of the New Department Chair Workshop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Insights into Department Chair position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7583295-9791-A544-B8B2-042ABCE1B511}"/>
              </a:ext>
            </a:extLst>
          </p:cNvPr>
          <p:cNvSpPr/>
          <p:nvPr/>
        </p:nvSpPr>
        <p:spPr>
          <a:xfrm>
            <a:off x="227012" y="399499"/>
            <a:ext cx="8691561" cy="499533"/>
          </a:xfrm>
          <a:prstGeom prst="roundRect">
            <a:avLst/>
          </a:prstGeom>
          <a:solidFill>
            <a:srgbClr val="DF7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C8F34C96-669E-2B4F-AC93-9F0B8C56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18353"/>
            <a:ext cx="8691561" cy="535863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81551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7583295-9791-A544-B8B2-042ABCE1B511}"/>
              </a:ext>
            </a:extLst>
          </p:cNvPr>
          <p:cNvSpPr/>
          <p:nvPr/>
        </p:nvSpPr>
        <p:spPr>
          <a:xfrm>
            <a:off x="227012" y="399499"/>
            <a:ext cx="8691561" cy="499533"/>
          </a:xfrm>
          <a:prstGeom prst="roundRect">
            <a:avLst/>
          </a:prstGeom>
          <a:solidFill>
            <a:srgbClr val="DF7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559009-CCEE-D546-9B52-1E113E31E2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7013" y="1063895"/>
            <a:ext cx="8691562" cy="4384542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i="1" dirty="0"/>
              <a:t>In less than one minute, please introduce yourself:</a:t>
            </a:r>
            <a:br>
              <a:rPr lang="en-US" sz="1800" i="1" dirty="0"/>
            </a:br>
            <a:endParaRPr lang="en-US" sz="1800" i="1" dirty="0"/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dirty="0"/>
              <a:t>Name</a:t>
            </a: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dirty="0"/>
              <a:t>University</a:t>
            </a: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dirty="0"/>
              <a:t>Current position, department</a:t>
            </a: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dirty="0"/>
              <a:t>Why did or do you want to be a department chair?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CCAAA-B014-0945-B865-5439292374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F34C96-669E-2B4F-AC93-9F0B8C56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18353"/>
            <a:ext cx="8691561" cy="535863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Welcome and Introductions</a:t>
            </a:r>
          </a:p>
        </p:txBody>
      </p:sp>
    </p:spTree>
    <p:extLst>
      <p:ext uri="{BB962C8B-B14F-4D97-AF65-F5344CB8AC3E}">
        <p14:creationId xmlns:p14="http://schemas.microsoft.com/office/powerpoint/2010/main" val="214041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7583295-9791-A544-B8B2-042ABCE1B511}"/>
              </a:ext>
            </a:extLst>
          </p:cNvPr>
          <p:cNvSpPr/>
          <p:nvPr/>
        </p:nvSpPr>
        <p:spPr>
          <a:xfrm>
            <a:off x="227012" y="399499"/>
            <a:ext cx="8691561" cy="499533"/>
          </a:xfrm>
          <a:prstGeom prst="roundRect">
            <a:avLst/>
          </a:prstGeom>
          <a:solidFill>
            <a:srgbClr val="DF7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559009-CCEE-D546-9B52-1E113E31E2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7013" y="1063895"/>
            <a:ext cx="8691562" cy="4384542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i="1" dirty="0"/>
              <a:t>The Association of Independent Technological Universities (AITU) is a group of private American engineering colleges. </a:t>
            </a:r>
            <a:br>
              <a:rPr lang="en-US" sz="1800" i="1" dirty="0"/>
            </a:br>
            <a:br>
              <a:rPr lang="en-US" sz="1800" i="1" dirty="0"/>
            </a:br>
            <a:r>
              <a:rPr lang="en-US" sz="1800" i="1" dirty="0"/>
              <a:t>The AITU was established in 1957 by 15 colleges at a time when the U.S. faced a perceived crisis in technological leadership when the Soviet Union launched Sputnik.</a:t>
            </a:r>
          </a:p>
          <a:p>
            <a:pPr marL="0" lvl="1" indent="0">
              <a:buNone/>
            </a:pPr>
            <a:endParaRPr lang="en-US" sz="1800" i="1" dirty="0"/>
          </a:p>
          <a:p>
            <a:pPr marL="0" lvl="1" indent="0">
              <a:buNone/>
            </a:pPr>
            <a:endParaRPr lang="en-US" sz="1800" i="1" dirty="0"/>
          </a:p>
          <a:p>
            <a:pPr marL="0" lvl="1" indent="0">
              <a:buNone/>
            </a:pPr>
            <a:endParaRPr lang="en-US" sz="1800" i="1" dirty="0"/>
          </a:p>
          <a:p>
            <a:pPr marL="0" lvl="1" indent="0">
              <a:buNone/>
            </a:pPr>
            <a:endParaRPr lang="en-US" sz="1800" i="1" dirty="0"/>
          </a:p>
          <a:p>
            <a:pPr marL="0" lvl="1" indent="0">
              <a:buNone/>
            </a:pPr>
            <a:endParaRPr lang="en-US" sz="1800" i="1" dirty="0"/>
          </a:p>
          <a:p>
            <a:pPr marL="0" lvl="1" indent="0">
              <a:buNone/>
            </a:pPr>
            <a:r>
              <a:rPr lang="en-US" sz="1800" b="1" i="1" dirty="0"/>
              <a:t>AITU Purpose</a:t>
            </a:r>
            <a:r>
              <a:rPr lang="en-US" sz="1800" i="1" dirty="0"/>
              <a:t>: To share ideas and practices that promote innovation and entrepreneurship, promote technology-oriented careers and advance post-secondary education. </a:t>
            </a:r>
          </a:p>
          <a:p>
            <a:pPr marL="0" lvl="1" indent="0">
              <a:buNone/>
            </a:pPr>
            <a:endParaRPr lang="en-US" sz="18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CCAAA-B014-0945-B865-5439292374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F34C96-669E-2B4F-AC93-9F0B8C56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18353"/>
            <a:ext cx="8691561" cy="535863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Overview of AITU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829" y="2940604"/>
            <a:ext cx="3075613" cy="173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7583295-9791-A544-B8B2-042ABCE1B511}"/>
              </a:ext>
            </a:extLst>
          </p:cNvPr>
          <p:cNvSpPr/>
          <p:nvPr/>
        </p:nvSpPr>
        <p:spPr>
          <a:xfrm>
            <a:off x="227012" y="399499"/>
            <a:ext cx="8691561" cy="499533"/>
          </a:xfrm>
          <a:prstGeom prst="roundRect">
            <a:avLst/>
          </a:prstGeom>
          <a:solidFill>
            <a:srgbClr val="DF7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CCAAA-B014-0945-B865-5439292374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F34C96-669E-2B4F-AC93-9F0B8C56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18353"/>
            <a:ext cx="8691561" cy="535863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Founding and Current Members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437186" y="1679030"/>
            <a:ext cx="7955514" cy="4552962"/>
            <a:chOff x="241112" y="1123950"/>
            <a:chExt cx="8498429" cy="48636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5727" y="1123950"/>
              <a:ext cx="952500" cy="9525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6456" y="2293912"/>
              <a:ext cx="2124075" cy="32385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b="25828"/>
            <a:stretch/>
          </p:blipFill>
          <p:spPr>
            <a:xfrm>
              <a:off x="336456" y="3044958"/>
              <a:ext cx="2133600" cy="37443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6498" y="4841212"/>
              <a:ext cx="705338" cy="102152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17556" y="5550724"/>
              <a:ext cx="1726106" cy="41942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94812" y="3064909"/>
              <a:ext cx="2047875" cy="4572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8"/>
            <a:srcRect l="3401" t="33287" r="33464" b="37942"/>
            <a:stretch/>
          </p:blipFill>
          <p:spPr>
            <a:xfrm>
              <a:off x="2802710" y="2235523"/>
              <a:ext cx="2092019" cy="564513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111568" y="1403953"/>
              <a:ext cx="1766487" cy="419027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721496" y="3106603"/>
              <a:ext cx="1822485" cy="1417488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41112" y="3802552"/>
              <a:ext cx="2060721" cy="745838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415005" y="4809077"/>
              <a:ext cx="2201142" cy="421312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769140" y="3675088"/>
              <a:ext cx="878297" cy="878297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962158" y="4576496"/>
              <a:ext cx="2024194" cy="523261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962158" y="5413178"/>
              <a:ext cx="1477147" cy="574446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974608" y="3735227"/>
              <a:ext cx="2458037" cy="768137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17"/>
            <a:srcRect l="23037" r="21702"/>
            <a:stretch/>
          </p:blipFill>
          <p:spPr>
            <a:xfrm>
              <a:off x="5369859" y="2416147"/>
              <a:ext cx="1110707" cy="1056826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18"/>
            <a:srcRect t="61246" r="66055" b="8188"/>
            <a:stretch/>
          </p:blipFill>
          <p:spPr>
            <a:xfrm>
              <a:off x="4289802" y="1267515"/>
              <a:ext cx="1616622" cy="835572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067" y="1982183"/>
              <a:ext cx="2106474" cy="1627611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2364" y="4255707"/>
              <a:ext cx="2120005" cy="90312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6040379" y="5525237"/>
              <a:ext cx="2315695" cy="380376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6332364" y="1325288"/>
              <a:ext cx="2262237" cy="692635"/>
            </a:xfrm>
            <a:prstGeom prst="rect">
              <a:avLst/>
            </a:prstGeom>
          </p:spPr>
        </p:pic>
      </p:grpSp>
      <p:sp>
        <p:nvSpPr>
          <p:cNvPr id="53" name="Text Placeholder 1">
            <a:extLst>
              <a:ext uri="{FF2B5EF4-FFF2-40B4-BE49-F238E27FC236}">
                <a16:creationId xmlns:a16="http://schemas.microsoft.com/office/drawing/2014/main" id="{07559009-CCEE-D546-9B52-1E113E31E2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7013" y="1016597"/>
            <a:ext cx="8691562" cy="67748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i="1" dirty="0"/>
              <a:t>15</a:t>
            </a:r>
            <a:r>
              <a:rPr lang="en-US" sz="1800" i="1" dirty="0"/>
              <a:t> founding members (Drexel Institute and Rice Institute are no longer members due to the expansion of their scope) and </a:t>
            </a:r>
            <a:r>
              <a:rPr lang="en-US" sz="1800" b="1" i="1" dirty="0"/>
              <a:t>21</a:t>
            </a:r>
            <a:r>
              <a:rPr lang="en-US" sz="1800" i="1" dirty="0"/>
              <a:t> current members</a:t>
            </a:r>
            <a:br>
              <a:rPr lang="en-US" sz="1800" i="1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739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7583295-9791-A544-B8B2-042ABCE1B511}"/>
              </a:ext>
            </a:extLst>
          </p:cNvPr>
          <p:cNvSpPr/>
          <p:nvPr/>
        </p:nvSpPr>
        <p:spPr>
          <a:xfrm>
            <a:off x="227012" y="399499"/>
            <a:ext cx="8691561" cy="499533"/>
          </a:xfrm>
          <a:prstGeom prst="roundRect">
            <a:avLst/>
          </a:prstGeom>
          <a:solidFill>
            <a:srgbClr val="DF7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559009-CCEE-D546-9B52-1E113E31E2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7013" y="1063895"/>
            <a:ext cx="8691562" cy="4384542"/>
          </a:xfrm>
        </p:spPr>
        <p:txBody>
          <a:bodyPr/>
          <a:lstStyle/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b="1" dirty="0"/>
              <a:t>Annual Meeting </a:t>
            </a:r>
            <a:r>
              <a:rPr lang="en-US" sz="1800" dirty="0"/>
              <a:t>– last one was January in Naples, Florida</a:t>
            </a: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b="1" dirty="0"/>
              <a:t>Data Survey </a:t>
            </a:r>
            <a:r>
              <a:rPr lang="en-US" sz="1800" dirty="0"/>
              <a:t>– annual data collection from member schools</a:t>
            </a: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b="1" dirty="0"/>
              <a:t>Special initiatives </a:t>
            </a:r>
            <a:r>
              <a:rPr lang="en-US" sz="1800" dirty="0"/>
              <a:t>– such as New Department Chair Workshop and Critical Thinking Summit</a:t>
            </a:r>
          </a:p>
          <a:p>
            <a:pPr marL="0" lvl="1" indent="0">
              <a:buNone/>
            </a:pPr>
            <a:endParaRPr lang="en-US" sz="18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CCAAA-B014-0945-B865-5439292374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F34C96-669E-2B4F-AC93-9F0B8C56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18353"/>
            <a:ext cx="8691561" cy="535863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Other AITU Initiatives</a:t>
            </a:r>
          </a:p>
        </p:txBody>
      </p:sp>
    </p:spTree>
    <p:extLst>
      <p:ext uri="{BB962C8B-B14F-4D97-AF65-F5344CB8AC3E}">
        <p14:creationId xmlns:p14="http://schemas.microsoft.com/office/powerpoint/2010/main" val="80232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7583295-9791-A544-B8B2-042ABCE1B511}"/>
              </a:ext>
            </a:extLst>
          </p:cNvPr>
          <p:cNvSpPr/>
          <p:nvPr/>
        </p:nvSpPr>
        <p:spPr>
          <a:xfrm>
            <a:off x="227012" y="399499"/>
            <a:ext cx="8691561" cy="499533"/>
          </a:xfrm>
          <a:prstGeom prst="roundRect">
            <a:avLst/>
          </a:prstGeom>
          <a:solidFill>
            <a:srgbClr val="DF7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559009-CCEE-D546-9B52-1E113E31E2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7013" y="1063895"/>
            <a:ext cx="8691562" cy="4384542"/>
          </a:xfrm>
        </p:spPr>
        <p:txBody>
          <a:bodyPr/>
          <a:lstStyle/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dirty="0"/>
              <a:t>Introduce new and aspiring department chairs to important topics in leadership and management of an academic unit</a:t>
            </a: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dirty="0"/>
              <a:t>Agenda for today includes: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The Culture of an AITU School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Your Old Role versus Your New Role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The Difference Between Management and Leadership and Why Both are Essential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Revenue Generation and Management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Taking Care of You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Difficult Conversations and Case Studies Review</a:t>
            </a:r>
          </a:p>
          <a:p>
            <a:pPr marL="0" lvl="1" indent="0">
              <a:buNone/>
            </a:pPr>
            <a:endParaRPr lang="en-US" sz="18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CCAAA-B014-0945-B865-5439292374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F34C96-669E-2B4F-AC93-9F0B8C56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18353"/>
            <a:ext cx="8691561" cy="535863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Purpose of the New Department Chair Workshop</a:t>
            </a:r>
          </a:p>
        </p:txBody>
      </p:sp>
    </p:spTree>
    <p:extLst>
      <p:ext uri="{BB962C8B-B14F-4D97-AF65-F5344CB8AC3E}">
        <p14:creationId xmlns:p14="http://schemas.microsoft.com/office/powerpoint/2010/main" val="110525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7583295-9791-A544-B8B2-042ABCE1B511}"/>
              </a:ext>
            </a:extLst>
          </p:cNvPr>
          <p:cNvSpPr/>
          <p:nvPr/>
        </p:nvSpPr>
        <p:spPr>
          <a:xfrm>
            <a:off x="227012" y="399499"/>
            <a:ext cx="8691561" cy="499533"/>
          </a:xfrm>
          <a:prstGeom prst="roundRect">
            <a:avLst/>
          </a:prstGeom>
          <a:solidFill>
            <a:srgbClr val="DF7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559009-CCEE-D546-9B52-1E113E31E2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7013" y="1008714"/>
            <a:ext cx="8691562" cy="4384542"/>
          </a:xfrm>
        </p:spPr>
        <p:txBody>
          <a:bodyPr/>
          <a:lstStyle/>
          <a:p>
            <a:pPr marL="285750"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Most critical academic administrative position; imperative for the success of a university: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Leading the faculty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Driving university initiatives at the department level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Implementing the university’s academic standards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Ensuring the quality of the student learning experience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Development of teaching loads, teaching schedule and TA assignments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Hiring of faculty and staff and staff management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Promotions and tenure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Fiscal management and responsibility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Space management</a:t>
            </a:r>
          </a:p>
          <a:p>
            <a:pPr marL="285750"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It is the “junction” between the faculty and university administration – there is pressure from both sides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Often times not a career administrator and must live with the consequences of his/her decisions when returning to the faculty</a:t>
            </a:r>
          </a:p>
          <a:p>
            <a:pPr marL="0" lvl="1" indent="0">
              <a:buNone/>
            </a:pPr>
            <a:endParaRPr lang="en-US" sz="18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CCAAA-B014-0945-B865-5439292374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F34C96-669E-2B4F-AC93-9F0B8C56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18353"/>
            <a:ext cx="8691561" cy="535863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Parting Thoughts and Insights</a:t>
            </a:r>
          </a:p>
        </p:txBody>
      </p:sp>
    </p:spTree>
    <p:extLst>
      <p:ext uri="{BB962C8B-B14F-4D97-AF65-F5344CB8AC3E}">
        <p14:creationId xmlns:p14="http://schemas.microsoft.com/office/powerpoint/2010/main" val="369697744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s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DF702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38006</TotalTime>
  <Words>322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Cover Slides</vt:lpstr>
      <vt:lpstr>PowerPoint Presentation</vt:lpstr>
      <vt:lpstr>Agenda</vt:lpstr>
      <vt:lpstr>Welcome and Introductions</vt:lpstr>
      <vt:lpstr>Overview of AITU</vt:lpstr>
      <vt:lpstr>Founding and Current Members</vt:lpstr>
      <vt:lpstr>Other AITU Initiatives</vt:lpstr>
      <vt:lpstr>Purpose of the New Department Chair Workshop</vt:lpstr>
      <vt:lpstr>Parting Thoughts and Insights</vt:lpstr>
    </vt:vector>
  </TitlesOfParts>
  <Company>Stevens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143 Years of Innovation</dc:title>
  <dc:creator>Laura Bubeck</dc:creator>
  <cp:lastModifiedBy>thomas garrow</cp:lastModifiedBy>
  <cp:revision>971</cp:revision>
  <cp:lastPrinted>2016-08-09T14:57:31Z</cp:lastPrinted>
  <dcterms:created xsi:type="dcterms:W3CDTF">2013-11-01T14:42:31Z</dcterms:created>
  <dcterms:modified xsi:type="dcterms:W3CDTF">2019-02-05T16:58:13Z</dcterms:modified>
</cp:coreProperties>
</file>