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78" r:id="rId4"/>
    <p:sldId id="261" r:id="rId5"/>
    <p:sldId id="268" r:id="rId6"/>
    <p:sldId id="262" r:id="rId7"/>
    <p:sldId id="269" r:id="rId8"/>
    <p:sldId id="279" r:id="rId9"/>
    <p:sldId id="276" r:id="rId10"/>
    <p:sldId id="277" r:id="rId11"/>
    <p:sldId id="263" r:id="rId12"/>
    <p:sldId id="270" r:id="rId13"/>
    <p:sldId id="272" r:id="rId14"/>
    <p:sldId id="265" r:id="rId15"/>
    <p:sldId id="273" r:id="rId16"/>
    <p:sldId id="274" r:id="rId17"/>
    <p:sldId id="264" r:id="rId18"/>
    <p:sldId id="275" r:id="rId19"/>
  </p:sldIdLst>
  <p:sldSz cx="12192000" cy="6858000"/>
  <p:notesSz cx="9236075" cy="6973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7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3070" cy="35001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0903" y="1"/>
            <a:ext cx="4003070" cy="35001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3ECBD407-AB53-4426-B584-B6EF124B06F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23876"/>
            <a:ext cx="4003070" cy="35001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0903" y="6623876"/>
            <a:ext cx="4003070" cy="35001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75F5CA7-CCA0-472E-997F-D06773AB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23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088" cy="34925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400" y="1"/>
            <a:ext cx="4002088" cy="34925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136FA11A-439D-407B-BE9B-FFE608D8D759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25713" y="871538"/>
            <a:ext cx="4184650" cy="2354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6" y="3355976"/>
            <a:ext cx="7388225" cy="2746375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24638"/>
            <a:ext cx="4002088" cy="34925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400" y="6624638"/>
            <a:ext cx="4002088" cy="34925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09AA244-2FCD-41E7-ABCE-F0E44A22A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41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77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70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2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3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A1EE-216F-46BB-821D-E2C2825EB161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9D09-8312-4831-B40E-9519478D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E851-2CB9-4575-A3B5-EC5AADB6BA4E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9D09-8312-4831-B40E-9519478D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4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6561-0739-4138-923C-6D536787B8D9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9D09-8312-4831-B40E-9519478D7F7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4878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F9F6-80B1-4FB4-A0B1-7834346ABE3B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9D09-8312-4831-B40E-9519478D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6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3F1-7B78-47AA-A613-74FF0E37DD04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9D09-8312-4831-B40E-9519478D7F7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760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28C7-A6A8-46DC-AD30-AA560E402536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9D09-8312-4831-B40E-9519478D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57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AD67-94B0-4971-A8D2-193ADE128F0E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9D09-8312-4831-B40E-9519478D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30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6AEA-60C8-4CB8-A94C-33E9C9E86816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9D09-8312-4831-B40E-9519478D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1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71FD-45A6-452E-9C3A-92BB530D7288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9D09-8312-4831-B40E-9519478D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5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03A0-9FEC-414D-A4CC-AD295EF835DA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9D09-8312-4831-B40E-9519478D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7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B487-ED05-45A6-B568-F7977F6402D3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9D09-8312-4831-B40E-9519478D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7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8114-1BAC-4250-B77D-408F29C0F5B0}" type="datetime1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9D09-8312-4831-B40E-9519478D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9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1E67-4766-433E-9521-FCEAAE051F18}" type="datetime1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9D09-8312-4831-B40E-9519478D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4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5DE-AA38-43FA-AC73-FDD24C4FD614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9D09-8312-4831-B40E-9519478D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3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4CAA-2E80-42D9-AC1F-B03DBBBA415C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9D09-8312-4831-B40E-9519478D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1DA7-CC28-4230-B678-711A99F5E03A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9D09-8312-4831-B40E-9519478D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5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55335-8046-4610-B5C8-571050186603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F29D09-8312-4831-B40E-9519478D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6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mediate.com/articles/ringerj1.cf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hyperlink" Target="http://www.resourcefulmanager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66850"/>
            <a:ext cx="8359602" cy="1782796"/>
          </a:xfrm>
        </p:spPr>
        <p:txBody>
          <a:bodyPr/>
          <a:lstStyle/>
          <a:p>
            <a:pPr algn="ctr"/>
            <a:r>
              <a:rPr lang="en-US" sz="6000" dirty="0"/>
              <a:t>DIFFICULT</a:t>
            </a:r>
            <a:br>
              <a:rPr lang="en-US" sz="6000" dirty="0"/>
            </a:br>
            <a:r>
              <a:rPr lang="en-US" sz="6000" dirty="0"/>
              <a:t>CONVERSATIONS</a:t>
            </a:r>
            <a:endParaRPr lang="en-US" sz="6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9117" y="4684844"/>
            <a:ext cx="3950163" cy="439887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February 6,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02" y="3282644"/>
            <a:ext cx="1857792" cy="1275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74390"/>
            <a:ext cx="3676650" cy="438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1885" y="5381625"/>
            <a:ext cx="6524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“The single biggest problem in communication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is the illusion that it has taken place.”</a:t>
            </a:r>
          </a:p>
          <a:p>
            <a:pPr algn="r"/>
            <a:r>
              <a:rPr lang="en-US" sz="1400" dirty="0"/>
              <a:t>- George Bernard Shaw</a:t>
            </a:r>
          </a:p>
        </p:txBody>
      </p:sp>
    </p:spTree>
    <p:extLst>
      <p:ext uri="{BB962C8B-B14F-4D97-AF65-F5344CB8AC3E}">
        <p14:creationId xmlns:p14="http://schemas.microsoft.com/office/powerpoint/2010/main" val="2859182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75" y="4604658"/>
            <a:ext cx="3152039" cy="225334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88723" y="1240077"/>
            <a:ext cx="9183927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3638"/>
          </a:xfrm>
        </p:spPr>
        <p:txBody>
          <a:bodyPr>
            <a:normAutofit/>
          </a:bodyPr>
          <a:lstStyle/>
          <a:p>
            <a:r>
              <a:rPr lang="en-US" sz="3200" b="1" dirty="0"/>
              <a:t>Typical Default Approach: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523" y="1472041"/>
            <a:ext cx="9696753" cy="4580208"/>
          </a:xfrm>
        </p:spPr>
        <p:txBody>
          <a:bodyPr>
            <a:normAutofit fontScale="92500"/>
          </a:bodyPr>
          <a:lstStyle/>
          <a:p>
            <a:pPr>
              <a:spcBef>
                <a:spcPts val="400"/>
              </a:spcBef>
            </a:pPr>
            <a:r>
              <a:rPr lang="en-US" sz="2800" b="1" u="sng" dirty="0">
                <a:solidFill>
                  <a:schemeClr val="accent1"/>
                </a:solidFill>
              </a:rPr>
              <a:t>VIOLENCE:</a:t>
            </a:r>
            <a:r>
              <a:rPr lang="en-US" sz="2800" b="1" dirty="0">
                <a:solidFill>
                  <a:schemeClr val="accent1"/>
                </a:solidFill>
              </a:rPr>
              <a:t> Verbally trying to convince or compel to                  your point of view</a:t>
            </a:r>
          </a:p>
          <a:p>
            <a:pPr lvl="1">
              <a:spcBef>
                <a:spcPts val="1200"/>
              </a:spcBef>
            </a:pPr>
            <a:r>
              <a:rPr lang="en-US" sz="2600" b="1" dirty="0">
                <a:solidFill>
                  <a:schemeClr val="tx1"/>
                </a:solidFill>
              </a:rPr>
              <a:t>Controlling </a:t>
            </a:r>
            <a:r>
              <a:rPr lang="en-US" sz="2600" dirty="0">
                <a:solidFill>
                  <a:schemeClr val="tx1"/>
                </a:solidFill>
                <a:sym typeface="Symbol" panose="05050102010706020507" pitchFamily="18" charset="2"/>
              </a:rPr>
              <a:t> Forcing views: overstating facts; using absolutes</a:t>
            </a:r>
            <a:endParaRPr lang="en-US" sz="2600" dirty="0">
              <a:solidFill>
                <a:schemeClr val="tx1"/>
              </a:solidFill>
            </a:endParaRPr>
          </a:p>
          <a:p>
            <a:pPr lvl="2">
              <a:spcBef>
                <a:spcPts val="4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i="1" dirty="0">
                <a:solidFill>
                  <a:schemeClr val="tx1"/>
                </a:solidFill>
              </a:rPr>
              <a:t>“Last time we tried that it was an absolute disaster.”</a:t>
            </a:r>
          </a:p>
          <a:p>
            <a:pPr lvl="1">
              <a:spcBef>
                <a:spcPts val="1200"/>
              </a:spcBef>
            </a:pPr>
            <a:r>
              <a:rPr lang="en-US" sz="2600" b="1" dirty="0">
                <a:solidFill>
                  <a:schemeClr val="tx1"/>
                </a:solidFill>
              </a:rPr>
              <a:t>Labeling </a:t>
            </a:r>
            <a:r>
              <a:rPr lang="en-US" sz="2600" dirty="0">
                <a:solidFill>
                  <a:schemeClr val="tx1"/>
                </a:solidFill>
                <a:sym typeface="Symbol" panose="05050102010706020507" pitchFamily="18" charset="2"/>
              </a:rPr>
              <a:t> Using labels as a way to dismiss</a:t>
            </a:r>
          </a:p>
          <a:p>
            <a:pPr lvl="2">
              <a:spcBef>
                <a:spcPts val="4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i="1" dirty="0">
                <a:solidFill>
                  <a:schemeClr val="tx1"/>
                </a:solidFill>
                <a:sym typeface="Symbol" panose="05050102010706020507" pitchFamily="18" charset="2"/>
              </a:rPr>
              <a:t>“Don’t listen to him for Pete’s sake, he’s so reactionary.”</a:t>
            </a:r>
          </a:p>
          <a:p>
            <a:pPr lvl="1">
              <a:spcBef>
                <a:spcPts val="1200"/>
              </a:spcBef>
            </a:pPr>
            <a:r>
              <a:rPr lang="en-US" sz="2600" b="1" dirty="0">
                <a:solidFill>
                  <a:schemeClr val="tx1"/>
                </a:solidFill>
                <a:sym typeface="Symbol" panose="05050102010706020507" pitchFamily="18" charset="2"/>
              </a:rPr>
              <a:t>Attacking </a:t>
            </a:r>
            <a:r>
              <a:rPr lang="en-US" sz="2600" dirty="0">
                <a:solidFill>
                  <a:schemeClr val="tx1"/>
                </a:solidFill>
                <a:sym typeface="Symbol" panose="05050102010706020507" pitchFamily="18" charset="2"/>
              </a:rPr>
              <a:t> Belittling, threatening </a:t>
            </a:r>
          </a:p>
          <a:p>
            <a:pPr lvl="2">
              <a:spcBef>
                <a:spcPts val="4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i="1" dirty="0">
                <a:solidFill>
                  <a:schemeClr val="tx1"/>
                </a:solidFill>
                <a:sym typeface="Symbol" panose="05050102010706020507" pitchFamily="18" charset="2"/>
              </a:rPr>
              <a:t>“If you run your budget </a:t>
            </a:r>
            <a:br>
              <a:rPr lang="en-US" sz="2600" i="1" dirty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sz="2600" i="1" dirty="0">
                <a:solidFill>
                  <a:schemeClr val="tx1"/>
                </a:solidFill>
                <a:sym typeface="Symbol" panose="05050102010706020507" pitchFamily="18" charset="2"/>
              </a:rPr>
              <a:t>in the red again, just wait </a:t>
            </a:r>
            <a:br>
              <a:rPr lang="en-US" sz="2600" i="1" dirty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sz="2600" i="1" dirty="0">
                <a:solidFill>
                  <a:schemeClr val="tx1"/>
                </a:solidFill>
                <a:sym typeface="Symbol" panose="05050102010706020507" pitchFamily="18" charset="2"/>
              </a:rPr>
              <a:t>&amp; see what happens.”</a:t>
            </a:r>
          </a:p>
        </p:txBody>
      </p:sp>
    </p:spTree>
    <p:extLst>
      <p:ext uri="{BB962C8B-B14F-4D97-AF65-F5344CB8AC3E}">
        <p14:creationId xmlns:p14="http://schemas.microsoft.com/office/powerpoint/2010/main" val="6867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88723" y="1229360"/>
            <a:ext cx="6015277" cy="10718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b="1" dirty="0"/>
              <a:t>Don’t Forget…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7864"/>
            <a:ext cx="9248986" cy="5480136"/>
          </a:xfrm>
        </p:spPr>
        <p:txBody>
          <a:bodyPr>
            <a:noAutofit/>
          </a:bodyPr>
          <a:lstStyle/>
          <a:p>
            <a:pPr lvl="1">
              <a:buSzPct val="70000"/>
            </a:pPr>
            <a:r>
              <a:rPr lang="en-US" sz="2600" b="1" dirty="0">
                <a:solidFill>
                  <a:schemeClr val="tx1"/>
                </a:solidFill>
              </a:rPr>
              <a:t>Conflict is INEVITABLE</a:t>
            </a:r>
          </a:p>
          <a:p>
            <a:pPr lvl="1">
              <a:buSzPct val="70000"/>
            </a:pPr>
            <a:r>
              <a:rPr lang="en-US" sz="2600" b="1" dirty="0">
                <a:solidFill>
                  <a:schemeClr val="tx1"/>
                </a:solidFill>
              </a:rPr>
              <a:t>Remember the Difference Between: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dirty="0">
                <a:solidFill>
                  <a:schemeClr val="tx1"/>
                </a:solidFill>
              </a:rPr>
              <a:t>Conflict Resolution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2600" b="1" dirty="0">
                <a:solidFill>
                  <a:schemeClr val="accent1"/>
                </a:solidFill>
              </a:rPr>
              <a:t>NOT ALWAYS THE GOAL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dirty="0">
                <a:solidFill>
                  <a:schemeClr val="tx1"/>
                </a:solidFill>
              </a:rPr>
              <a:t>Conflict Management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2600" b="1" dirty="0">
                <a:solidFill>
                  <a:schemeClr val="accent1"/>
                </a:solidFill>
              </a:rPr>
              <a:t>USUALLY THE GOAL</a:t>
            </a:r>
          </a:p>
          <a:p>
            <a:pPr lvl="1">
              <a:buSzPct val="70000"/>
            </a:pPr>
            <a:r>
              <a:rPr lang="en-US" sz="2600" b="1" dirty="0">
                <a:solidFill>
                  <a:schemeClr val="tx1"/>
                </a:solidFill>
              </a:rPr>
              <a:t>Conflict can be positive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dirty="0">
                <a:solidFill>
                  <a:schemeClr val="tx1"/>
                </a:solidFill>
              </a:rPr>
              <a:t>Change typically grows out of conflict</a:t>
            </a:r>
          </a:p>
          <a:p>
            <a:pPr lvl="1">
              <a:buSzPct val="70000"/>
            </a:pPr>
            <a:r>
              <a:rPr lang="en-US" sz="2600" b="1" dirty="0">
                <a:solidFill>
                  <a:schemeClr val="tx1"/>
                </a:solidFill>
              </a:rPr>
              <a:t>Check to see if constructive feedback </a:t>
            </a:r>
            <a:br>
              <a:rPr lang="en-US" sz="2600" b="1" dirty="0">
                <a:solidFill>
                  <a:schemeClr val="tx1"/>
                </a:solidFill>
              </a:rPr>
            </a:br>
            <a:r>
              <a:rPr lang="en-US" sz="2600" b="1" dirty="0">
                <a:solidFill>
                  <a:schemeClr val="tx1"/>
                </a:solidFill>
              </a:rPr>
              <a:t>is “received” as such</a:t>
            </a:r>
          </a:p>
          <a:p>
            <a:pPr lvl="1">
              <a:buSzPct val="70000"/>
            </a:pPr>
            <a:r>
              <a:rPr lang="en-US" sz="2600" b="1" dirty="0">
                <a:solidFill>
                  <a:schemeClr val="tx1"/>
                </a:solidFill>
              </a:rPr>
              <a:t>Communication is culture-bound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947714"/>
              </p:ext>
            </p:extLst>
          </p:nvPr>
        </p:nvGraphicFramePr>
        <p:xfrm>
          <a:off x="7121553" y="116768"/>
          <a:ext cx="1992540" cy="1912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Image" r:id="rId3" imgW="4114080" imgH="3949200" progId="Photoshop.Image.18">
                  <p:embed/>
                </p:oleObj>
              </mc:Choice>
              <mc:Fallback>
                <p:oleObj name="Image" r:id="rId3" imgW="4114080" imgH="394920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21553" y="116768"/>
                        <a:ext cx="1992540" cy="1912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61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486" y="579677"/>
            <a:ext cx="6850399" cy="1320800"/>
          </a:xfrm>
        </p:spPr>
        <p:txBody>
          <a:bodyPr>
            <a:normAutofit/>
          </a:bodyPr>
          <a:lstStyle/>
          <a:p>
            <a:r>
              <a:rPr lang="en-US" sz="2800" b="1" dirty="0"/>
              <a:t>There are 3 elements of any conflict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23602" y="1563754"/>
            <a:ext cx="5514168" cy="1427094"/>
            <a:chOff x="2423602" y="1563754"/>
            <a:chExt cx="5514168" cy="1427094"/>
          </a:xfrm>
        </p:grpSpPr>
        <p:sp>
          <p:nvSpPr>
            <p:cNvPr id="4" name="Rectangle 3"/>
            <p:cNvSpPr/>
            <p:nvPr/>
          </p:nvSpPr>
          <p:spPr>
            <a:xfrm>
              <a:off x="2423602" y="1563754"/>
              <a:ext cx="5514168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200" b="1" cap="none" spc="0" dirty="0">
                  <a:ln w="127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dist="38100" dir="2640000" algn="bl" rotWithShape="0">
                      <a:schemeClr val="bg1">
                        <a:lumMod val="65000"/>
                      </a:schemeClr>
                    </a:outerShdw>
                  </a:effectLst>
                  <a:latin typeface="Franklin Gothic Heavy" panose="020B0903020102020204" pitchFamily="34" charset="0"/>
                </a:rPr>
                <a:t>INTERESTS</a:t>
              </a:r>
              <a:endParaRPr lang="en-US" sz="6600" b="1" cap="none" spc="0" dirty="0"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bg1">
                      <a:lumMod val="65000"/>
                    </a:schemeClr>
                  </a:outerShdw>
                </a:effectLst>
                <a:latin typeface="Franklin Gothic Heavy" panose="020B09030201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63175" y="2652294"/>
              <a:ext cx="3835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/>
                <a:t>(What parties need, desire, fear, want)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23602" y="3388331"/>
            <a:ext cx="5514168" cy="1153121"/>
            <a:chOff x="2423602" y="1806950"/>
            <a:chExt cx="5514168" cy="1153121"/>
          </a:xfrm>
        </p:grpSpPr>
        <p:sp>
          <p:nvSpPr>
            <p:cNvPr id="16" name="Rectangle 15"/>
            <p:cNvSpPr/>
            <p:nvPr/>
          </p:nvSpPr>
          <p:spPr>
            <a:xfrm>
              <a:off x="2423602" y="1806950"/>
              <a:ext cx="551416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27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dist="38100" dir="2640000" algn="bl" rotWithShape="0">
                      <a:schemeClr val="bg1">
                        <a:lumMod val="65000"/>
                      </a:schemeClr>
                    </a:outerShdw>
                  </a:effectLst>
                  <a:latin typeface="Franklin Gothic Heavy" panose="020B0903020102020204" pitchFamily="34" charset="0"/>
                </a:rPr>
                <a:t>RIGHTS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6098" y="2652294"/>
              <a:ext cx="21691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/>
                <a:t>(What is a fair outcome)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23602" y="5125341"/>
            <a:ext cx="5514168" cy="772154"/>
            <a:chOff x="2423602" y="2157139"/>
            <a:chExt cx="5514168" cy="772154"/>
          </a:xfrm>
        </p:grpSpPr>
        <p:sp>
          <p:nvSpPr>
            <p:cNvPr id="19" name="Rectangle 18"/>
            <p:cNvSpPr/>
            <p:nvPr/>
          </p:nvSpPr>
          <p:spPr>
            <a:xfrm>
              <a:off x="2423602" y="2157139"/>
              <a:ext cx="5514168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b="1" cap="none" spc="0" dirty="0">
                  <a:ln w="127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dist="38100" dir="2640000" algn="bl" rotWithShape="0">
                      <a:schemeClr val="bg1">
                        <a:lumMod val="65000"/>
                      </a:schemeClr>
                    </a:outerShdw>
                  </a:effectLst>
                  <a:latin typeface="Franklin Gothic Heavy" panose="020B0903020102020204" pitchFamily="34" charset="0"/>
                </a:rPr>
                <a:t>POWER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77850" y="2652294"/>
              <a:ext cx="20056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/>
                <a:t>(Balance between parties)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1171707" y="1240634"/>
            <a:ext cx="7434178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2" y="3910888"/>
            <a:ext cx="3309620" cy="24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81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88723" y="1240077"/>
            <a:ext cx="9183927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Works?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55" y="1323434"/>
            <a:ext cx="9069798" cy="5130602"/>
          </a:xfrm>
        </p:spPr>
        <p:txBody>
          <a:bodyPr>
            <a:noAutofit/>
          </a:bodyPr>
          <a:lstStyle/>
          <a:p>
            <a:pPr marL="576263" indent="-347663">
              <a:spcBef>
                <a:spcPts val="600"/>
              </a:spcBef>
            </a:pPr>
            <a:r>
              <a:rPr lang="en-US" sz="2200" b="1" u="sng" dirty="0">
                <a:solidFill>
                  <a:schemeClr val="accent1"/>
                </a:solidFill>
              </a:rPr>
              <a:t>Before the Conversation</a:t>
            </a:r>
          </a:p>
          <a:p>
            <a:pPr marL="976313" lvl="2" indent="-347663">
              <a:spcBef>
                <a:spcPts val="600"/>
              </a:spcBef>
              <a:buSzPct val="70000"/>
            </a:pPr>
            <a:r>
              <a:rPr lang="en-US" sz="2000" b="1" dirty="0">
                <a:solidFill>
                  <a:schemeClr val="tx1"/>
                </a:solidFill>
              </a:rPr>
              <a:t>Start with YOU:</a:t>
            </a:r>
          </a:p>
          <a:p>
            <a:pPr marL="1033463" lvl="3" indent="-347663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000" b="1" dirty="0">
                <a:solidFill>
                  <a:schemeClr val="tx1"/>
                </a:solidFill>
              </a:rPr>
              <a:t>GOAL: </a:t>
            </a:r>
            <a:r>
              <a:rPr lang="en-US" sz="2000" dirty="0">
                <a:solidFill>
                  <a:schemeClr val="tx1"/>
                </a:solidFill>
              </a:rPr>
              <a:t>Be clear about your goal and intended outcome</a:t>
            </a:r>
          </a:p>
          <a:p>
            <a:pPr marL="1033463" lvl="3" indent="-347663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000" b="1" dirty="0">
                <a:solidFill>
                  <a:schemeClr val="tx1"/>
                </a:solidFill>
              </a:rPr>
              <a:t>ASSUMPTIONS: </a:t>
            </a:r>
            <a:r>
              <a:rPr lang="en-US" sz="2000" dirty="0">
                <a:solidFill>
                  <a:schemeClr val="tx1"/>
                </a:solidFill>
              </a:rPr>
              <a:t>Understand the assumptions you are making about the faculty/staff/student/parent intentions; </a:t>
            </a:r>
          </a:p>
          <a:p>
            <a:pPr marL="1033463" lvl="3" indent="-347663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None/>
            </a:pPr>
            <a:r>
              <a:rPr lang="en-US" sz="2000" b="1" dirty="0">
                <a:solidFill>
                  <a:schemeClr val="tx1"/>
                </a:solidFill>
              </a:rPr>
              <a:t>		Impact ≠ Intent</a:t>
            </a:r>
          </a:p>
          <a:p>
            <a:pPr marL="1033463" lvl="3" indent="-347663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000" b="1" dirty="0">
                <a:solidFill>
                  <a:schemeClr val="tx1"/>
                </a:solidFill>
              </a:rPr>
              <a:t>BACKSTORY:</a:t>
            </a:r>
            <a:r>
              <a:rPr lang="en-US" sz="2000" dirty="0">
                <a:solidFill>
                  <a:schemeClr val="tx1"/>
                </a:solidFill>
              </a:rPr>
              <a:t> Know your own backstory: your “buttons” – are you part of the problem?</a:t>
            </a:r>
          </a:p>
          <a:p>
            <a:pPr marL="1033463" lvl="3" indent="-347663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000" b="1" dirty="0">
                <a:solidFill>
                  <a:schemeClr val="tx1"/>
                </a:solidFill>
              </a:rPr>
              <a:t>ATTITUDE: </a:t>
            </a:r>
            <a:r>
              <a:rPr lang="en-US" sz="2000" dirty="0">
                <a:solidFill>
                  <a:schemeClr val="tx1"/>
                </a:solidFill>
              </a:rPr>
              <a:t>Check your attitude about how the conversation may evolve; Think it will be horrible…it will!</a:t>
            </a:r>
          </a:p>
          <a:p>
            <a:pPr marL="1033463" lvl="3" indent="-347663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000" b="1" dirty="0">
                <a:solidFill>
                  <a:schemeClr val="tx1"/>
                </a:solidFill>
              </a:rPr>
              <a:t>NEEDS: </a:t>
            </a:r>
            <a:r>
              <a:rPr lang="en-US" sz="2000" dirty="0">
                <a:solidFill>
                  <a:schemeClr val="tx1"/>
                </a:solidFill>
              </a:rPr>
              <a:t>Review the needs and personality of the individual: anticipate, anticipate, anticipate</a:t>
            </a:r>
          </a:p>
          <a:p>
            <a:pPr marL="1033463" lvl="3" indent="-347663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000" b="1" dirty="0">
                <a:solidFill>
                  <a:schemeClr val="tx1"/>
                </a:solidFill>
              </a:rPr>
              <a:t>CENTERING: </a:t>
            </a:r>
            <a:r>
              <a:rPr lang="en-US" sz="2000" dirty="0">
                <a:solidFill>
                  <a:schemeClr val="tx1"/>
                </a:solidFill>
              </a:rPr>
              <a:t>Center yourself—stay in charge; control your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emotional energy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87579" y="6512965"/>
            <a:ext cx="1893153" cy="0"/>
          </a:xfrm>
          <a:prstGeom prst="line">
            <a:avLst/>
          </a:prstGeom>
          <a:ln w="6350">
            <a:solidFill>
              <a:schemeClr val="tx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8723" y="6537392"/>
            <a:ext cx="8565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Ringer, Judith. “We Have to Talk: A Step-by-Step Checklist for Difficult Conversations” </a:t>
            </a:r>
            <a:r>
              <a:rPr lang="en-US" sz="1000" i="1" dirty="0">
                <a:hlinkClick r:id="rId2"/>
              </a:rPr>
              <a:t>http://www.mediate.com/articles/ringerj1.cfm</a:t>
            </a:r>
            <a:r>
              <a:rPr lang="en-US" sz="1000" i="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70" y="374613"/>
            <a:ext cx="2093586" cy="2093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3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88723" y="1240077"/>
            <a:ext cx="9183927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7543"/>
            <a:ext cx="7787710" cy="5273457"/>
          </a:xfrm>
        </p:spPr>
        <p:txBody>
          <a:bodyPr>
            <a:noAutofit/>
          </a:bodyPr>
          <a:lstStyle/>
          <a:p>
            <a:r>
              <a:rPr lang="en-US" sz="2200" b="1" u="sng" dirty="0">
                <a:solidFill>
                  <a:schemeClr val="accent1"/>
                </a:solidFill>
              </a:rPr>
              <a:t>During the Conversation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schemeClr val="tx1"/>
                </a:solidFill>
              </a:rPr>
              <a:t>Inquiry:</a:t>
            </a:r>
          </a:p>
          <a:p>
            <a:pPr lvl="2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200" dirty="0">
                <a:solidFill>
                  <a:schemeClr val="tx1"/>
                </a:solidFill>
              </a:rPr>
              <a:t>Pretend you don’t know anything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schemeClr val="tx1"/>
                </a:solidFill>
              </a:rPr>
              <a:t>Acknowledgment:</a:t>
            </a:r>
          </a:p>
          <a:p>
            <a:pPr lvl="2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200" dirty="0">
                <a:solidFill>
                  <a:schemeClr val="tx1"/>
                </a:solidFill>
              </a:rPr>
              <a:t>Acknowledgment ≠ Agreement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schemeClr val="tx1"/>
                </a:solidFill>
              </a:rPr>
              <a:t>Positioning:</a:t>
            </a:r>
          </a:p>
          <a:p>
            <a:pPr lvl="2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200" dirty="0">
                <a:solidFill>
                  <a:schemeClr val="tx1"/>
                </a:solidFill>
              </a:rPr>
              <a:t>Clarify your position</a:t>
            </a:r>
          </a:p>
          <a:p>
            <a:pPr lvl="2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200" dirty="0">
                <a:solidFill>
                  <a:schemeClr val="tx1"/>
                </a:solidFill>
              </a:rPr>
              <a:t>Framing Language is key!</a:t>
            </a:r>
          </a:p>
          <a:p>
            <a:pPr lvl="3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200" dirty="0">
                <a:solidFill>
                  <a:schemeClr val="tx1"/>
                </a:solidFill>
              </a:rPr>
              <a:t>Words</a:t>
            </a:r>
          </a:p>
          <a:p>
            <a:pPr lvl="3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200" dirty="0">
                <a:solidFill>
                  <a:schemeClr val="tx1"/>
                </a:solidFill>
              </a:rPr>
              <a:t>Phrases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schemeClr val="tx1"/>
                </a:solidFill>
              </a:rPr>
              <a:t>Problem-Solving:</a:t>
            </a:r>
          </a:p>
          <a:p>
            <a:pPr lvl="2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200" dirty="0">
                <a:solidFill>
                  <a:schemeClr val="tx1"/>
                </a:solidFill>
              </a:rPr>
              <a:t>Build solutions</a:t>
            </a:r>
          </a:p>
          <a:p>
            <a:pPr lvl="2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200" dirty="0">
                <a:solidFill>
                  <a:schemeClr val="tx1"/>
                </a:solidFill>
              </a:rPr>
              <a:t>Establish action 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01" y="3713379"/>
            <a:ext cx="3616969" cy="27127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01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88723" y="1240077"/>
            <a:ext cx="9183927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7703"/>
            <a:ext cx="7787710" cy="5273457"/>
          </a:xfrm>
        </p:spPr>
        <p:txBody>
          <a:bodyPr>
            <a:noAutofit/>
          </a:bodyPr>
          <a:lstStyle/>
          <a:p>
            <a:r>
              <a:rPr lang="en-US" sz="2600" b="1" u="sng" dirty="0">
                <a:solidFill>
                  <a:schemeClr val="accent1"/>
                </a:solidFill>
              </a:rPr>
              <a:t>After the Conversation</a:t>
            </a:r>
          </a:p>
          <a:p>
            <a:pPr lvl="1">
              <a:spcBef>
                <a:spcPts val="600"/>
              </a:spcBef>
            </a:pPr>
            <a:r>
              <a:rPr lang="en-US" sz="2600" b="1" dirty="0">
                <a:solidFill>
                  <a:schemeClr val="tx1"/>
                </a:solidFill>
              </a:rPr>
              <a:t>Follow these steps:</a:t>
            </a:r>
          </a:p>
          <a:p>
            <a:pPr lvl="2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dirty="0">
                <a:solidFill>
                  <a:schemeClr val="tx1"/>
                </a:solidFill>
              </a:rPr>
              <a:t>Follow up &amp; check in</a:t>
            </a:r>
          </a:p>
          <a:p>
            <a:pPr lvl="3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dirty="0">
                <a:solidFill>
                  <a:schemeClr val="tx1"/>
                </a:solidFill>
              </a:rPr>
              <a:t>Put on calendar</a:t>
            </a:r>
          </a:p>
          <a:p>
            <a:pPr lvl="2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dirty="0">
                <a:solidFill>
                  <a:schemeClr val="tx1"/>
                </a:solidFill>
              </a:rPr>
              <a:t>Written follow-up (as appropriate)</a:t>
            </a:r>
          </a:p>
          <a:p>
            <a:pPr lvl="2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dirty="0">
                <a:solidFill>
                  <a:schemeClr val="tx1"/>
                </a:solidFill>
              </a:rPr>
              <a:t>Don’t procrastinate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3893586"/>
            <a:ext cx="3893855" cy="222506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35923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88723" y="1240077"/>
            <a:ext cx="9183927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 Mistakes to Avoid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780" y="1358171"/>
            <a:ext cx="9067870" cy="527345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Winging it</a:t>
            </a:r>
          </a:p>
          <a:p>
            <a:r>
              <a:rPr lang="en-US" sz="2400" dirty="0">
                <a:solidFill>
                  <a:schemeClr val="tx1"/>
                </a:solidFill>
              </a:rPr>
              <a:t>Starting with an apology</a:t>
            </a:r>
          </a:p>
          <a:p>
            <a:r>
              <a:rPr lang="en-US" sz="2400" dirty="0">
                <a:solidFill>
                  <a:schemeClr val="tx1"/>
                </a:solidFill>
              </a:rPr>
              <a:t>Getting emotional</a:t>
            </a:r>
          </a:p>
          <a:p>
            <a:r>
              <a:rPr lang="en-US" sz="2400" dirty="0">
                <a:solidFill>
                  <a:schemeClr val="tx1"/>
                </a:solidFill>
              </a:rPr>
              <a:t>Avoiding confrontation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Belaboring the point</a:t>
            </a:r>
          </a:p>
          <a:p>
            <a:r>
              <a:rPr lang="en-US" sz="2400" dirty="0">
                <a:solidFill>
                  <a:schemeClr val="tx1"/>
                </a:solidFill>
              </a:rPr>
              <a:t>Going it alone</a:t>
            </a:r>
          </a:p>
          <a:p>
            <a:r>
              <a:rPr lang="en-US" sz="2400" dirty="0">
                <a:solidFill>
                  <a:schemeClr val="tx1"/>
                </a:solidFill>
              </a:rPr>
              <a:t>Picking wrong time/place</a:t>
            </a:r>
          </a:p>
          <a:p>
            <a:r>
              <a:rPr lang="en-US" sz="2400" dirty="0">
                <a:solidFill>
                  <a:schemeClr val="tx1"/>
                </a:solidFill>
              </a:rPr>
              <a:t>Letting conversation devolve into argument</a:t>
            </a:r>
          </a:p>
          <a:p>
            <a:r>
              <a:rPr lang="en-US" sz="2400" dirty="0">
                <a:solidFill>
                  <a:schemeClr val="tx1"/>
                </a:solidFill>
              </a:rPr>
              <a:t>Forgetting to assess how your message is being internalized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Not following up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86716" y="6376369"/>
            <a:ext cx="1893153" cy="0"/>
          </a:xfrm>
          <a:prstGeom prst="line">
            <a:avLst/>
          </a:prstGeom>
          <a:ln w="6350">
            <a:solidFill>
              <a:schemeClr val="tx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860" y="6400796"/>
            <a:ext cx="8647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Adapted from: </a:t>
            </a:r>
            <a:r>
              <a:rPr lang="en-US" sz="1000" i="1" dirty="0"/>
              <a:t>“Difficult Conversations with Employees, A Proven Framework That Works” </a:t>
            </a:r>
            <a:r>
              <a:rPr lang="en-US" sz="1000" dirty="0"/>
              <a:t>(Resourceful Manager; Malvern, PA 2016) </a:t>
            </a:r>
            <a:r>
              <a:rPr lang="en-US" sz="1000" i="1" dirty="0">
                <a:hlinkClick r:id="rId4"/>
              </a:rPr>
              <a:t>http://www.resourcefulmanager.com</a:t>
            </a:r>
            <a:r>
              <a:rPr lang="en-US" sz="1000" i="1" dirty="0"/>
              <a:t>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010861"/>
              </p:ext>
            </p:extLst>
          </p:nvPr>
        </p:nvGraphicFramePr>
        <p:xfrm>
          <a:off x="6193987" y="1358171"/>
          <a:ext cx="3107461" cy="3170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Image" r:id="rId5" imgW="5104440" imgH="5206320" progId="Photoshop.Image.18">
                  <p:embed/>
                </p:oleObj>
              </mc:Choice>
              <mc:Fallback>
                <p:oleObj name="Image" r:id="rId5" imgW="5104440" imgH="52063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987" y="1358171"/>
                        <a:ext cx="3107461" cy="3170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79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88723" y="1240077"/>
            <a:ext cx="6519218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Practice Makes Perfect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5609"/>
            <a:ext cx="8254188" cy="32068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Case Studies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</a:rPr>
              <a:t>Case Study #1</a:t>
            </a:r>
            <a:r>
              <a:rPr lang="en-US" sz="2600" dirty="0">
                <a:solidFill>
                  <a:schemeClr val="tx1"/>
                </a:solidFill>
              </a:rPr>
              <a:t>: Battle of the Bulge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</a:rPr>
              <a:t>Case Study #2: </a:t>
            </a:r>
            <a:r>
              <a:rPr lang="en-US" sz="2600" dirty="0">
                <a:solidFill>
                  <a:schemeClr val="tx1"/>
                </a:solidFill>
              </a:rPr>
              <a:t>Show Me the Money</a:t>
            </a:r>
            <a:endParaRPr lang="en-US" sz="2600" b="1" dirty="0">
              <a:solidFill>
                <a:schemeClr val="tx1"/>
              </a:solidFill>
            </a:endParaRPr>
          </a:p>
          <a:p>
            <a:pPr lvl="1"/>
            <a:r>
              <a:rPr lang="en-US" sz="2600" b="1" dirty="0">
                <a:solidFill>
                  <a:schemeClr val="tx1"/>
                </a:solidFill>
              </a:rPr>
              <a:t>Case Study #3: </a:t>
            </a:r>
            <a:r>
              <a:rPr lang="en-US" sz="2600" dirty="0">
                <a:solidFill>
                  <a:schemeClr val="tx1"/>
                </a:solidFill>
              </a:rPr>
              <a:t>Kobayashi </a:t>
            </a:r>
            <a:r>
              <a:rPr lang="en-US" sz="2600" dirty="0" err="1">
                <a:solidFill>
                  <a:schemeClr val="tx1"/>
                </a:solidFill>
              </a:rPr>
              <a:t>Maru</a:t>
            </a:r>
            <a:endParaRPr lang="en-US" sz="2600" b="1" dirty="0">
              <a:solidFill>
                <a:schemeClr val="tx1"/>
              </a:solidFill>
            </a:endParaRPr>
          </a:p>
          <a:p>
            <a:pPr lvl="1"/>
            <a:r>
              <a:rPr lang="en-US" sz="2600" b="1" dirty="0">
                <a:solidFill>
                  <a:schemeClr val="tx1"/>
                </a:solidFill>
              </a:rPr>
              <a:t>Case Study #4: </a:t>
            </a:r>
            <a:r>
              <a:rPr lang="en-US" sz="2600" dirty="0">
                <a:solidFill>
                  <a:schemeClr val="tx1"/>
                </a:solidFill>
              </a:rPr>
              <a:t>Finish in Four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</a:rPr>
              <a:t>Case Study #5: </a:t>
            </a:r>
            <a:r>
              <a:rPr lang="en-US" sz="2600" dirty="0">
                <a:solidFill>
                  <a:schemeClr val="tx1"/>
                </a:solidFill>
              </a:rPr>
              <a:t>Retiring in Place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52" y="3275328"/>
            <a:ext cx="3016577" cy="226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34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39" y="1993557"/>
            <a:ext cx="4743190" cy="252078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i="1" spc="-130" dirty="0"/>
              <a:t>Communication</a:t>
            </a:r>
            <a:br>
              <a:rPr lang="en-US" sz="3200" b="1" i="1" spc="-130" dirty="0"/>
            </a:br>
            <a:r>
              <a:rPr lang="en-US" sz="3200" b="1" i="1" spc="-130" dirty="0"/>
              <a:t>Strategies for</a:t>
            </a:r>
            <a:br>
              <a:rPr lang="en-US" sz="3200" b="1" i="1" spc="-130" dirty="0"/>
            </a:br>
            <a:r>
              <a:rPr lang="en-US" sz="3200" b="1" i="1" spc="-130" dirty="0"/>
              <a:t>Managing Conflict</a:t>
            </a:r>
            <a:br>
              <a:rPr lang="en-US" sz="2800" b="1" i="1" dirty="0"/>
            </a:br>
            <a:r>
              <a:rPr lang="en-US" sz="2000" i="1" dirty="0"/>
              <a:t>A Guide for Academic Leaders</a:t>
            </a:r>
            <a:br>
              <a:rPr lang="en-US" sz="2000" dirty="0"/>
            </a:br>
            <a:br>
              <a:rPr lang="en-US" sz="2000" dirty="0"/>
            </a:br>
            <a:r>
              <a:rPr lang="en-US" sz="1600" dirty="0">
                <a:solidFill>
                  <a:schemeClr val="tx1"/>
                </a:solidFill>
              </a:rPr>
              <a:t>Mary Lou </a:t>
            </a:r>
            <a:r>
              <a:rPr lang="en-US" sz="1600" dirty="0" err="1">
                <a:solidFill>
                  <a:schemeClr val="tx1"/>
                </a:solidFill>
              </a:rPr>
              <a:t>Higgerson</a:t>
            </a:r>
            <a:r>
              <a:rPr lang="en-US" sz="1600" dirty="0">
                <a:solidFill>
                  <a:schemeClr val="tx1"/>
                </a:solidFill>
              </a:rPr>
              <a:t>,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67" y="724931"/>
            <a:ext cx="3350416" cy="5384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23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b="1" dirty="0"/>
              <a:t>Goals for “Our” Conversation</a:t>
            </a:r>
            <a:br>
              <a:rPr lang="en-US" b="1" dirty="0"/>
            </a:b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8723" y="1240077"/>
            <a:ext cx="9183927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7334" y="1431235"/>
            <a:ext cx="53571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600" dirty="0"/>
              <a:t>Understand why conversations can be difficult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600" dirty="0"/>
              <a:t>Assess your past success and default position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600" dirty="0"/>
              <a:t>Identify preparatory steps and strategies for effective conversations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2600" dirty="0"/>
              <a:t>Before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2600" dirty="0"/>
              <a:t>During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2600" dirty="0"/>
              <a:t>After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600" dirty="0"/>
              <a:t>Review top mistakes to avoid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600" dirty="0"/>
              <a:t>Practice: Case studies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525" y="2139122"/>
            <a:ext cx="3636982" cy="296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0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36324" y="4662615"/>
            <a:ext cx="8694424" cy="2115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Bring to mind a difficult conversation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you have had in the last year as department chair.</a:t>
            </a:r>
          </a:p>
          <a:p>
            <a:pPr marL="233363" lvl="3" indent="457200"/>
            <a:r>
              <a:rPr lang="en-US" sz="2600" b="1" dirty="0">
                <a:solidFill>
                  <a:schemeClr val="accent1"/>
                </a:solidFill>
              </a:rPr>
              <a:t>Why was it difficult?</a:t>
            </a:r>
          </a:p>
          <a:p>
            <a:pPr marL="233363" lvl="3" indent="457200"/>
            <a:r>
              <a:rPr lang="en-US" sz="2600" b="1" dirty="0">
                <a:solidFill>
                  <a:schemeClr val="accent1"/>
                </a:solidFill>
              </a:rPr>
              <a:t>Did you arrive at a satisfactory conclusion?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70" y="1443794"/>
            <a:ext cx="4517011" cy="30151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b="1" dirty="0"/>
              <a:t>Take a minute…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8723" y="1240077"/>
            <a:ext cx="9183927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76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>
          <a:xfrm>
            <a:off x="519032" y="3289075"/>
            <a:ext cx="2671643" cy="2088684"/>
            <a:chOff x="677334" y="2286829"/>
            <a:chExt cx="2858530" cy="2234791"/>
          </a:xfrm>
        </p:grpSpPr>
        <p:sp>
          <p:nvSpPr>
            <p:cNvPr id="4" name="Right Arrow 3"/>
            <p:cNvSpPr/>
            <p:nvPr/>
          </p:nvSpPr>
          <p:spPr>
            <a:xfrm rot="2700000">
              <a:off x="1787877" y="2967507"/>
              <a:ext cx="2080612" cy="1027613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677334" y="2286829"/>
              <a:ext cx="2858530" cy="881449"/>
            </a:xfrm>
            <a:prstGeom prst="roundRect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Individual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>
          <a:xfrm>
            <a:off x="6552495" y="3289075"/>
            <a:ext cx="2883335" cy="1596606"/>
            <a:chOff x="4752532" y="2286829"/>
            <a:chExt cx="3085030" cy="1708291"/>
          </a:xfrm>
        </p:grpSpPr>
        <p:sp>
          <p:nvSpPr>
            <p:cNvPr id="11" name="Right Arrow 10"/>
            <p:cNvSpPr/>
            <p:nvPr/>
          </p:nvSpPr>
          <p:spPr>
            <a:xfrm rot="18900000" flipH="1">
              <a:off x="4752532" y="2967507"/>
              <a:ext cx="2080612" cy="1027613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979032" y="2286829"/>
              <a:ext cx="2858530" cy="881449"/>
            </a:xfrm>
            <a:prstGeom prst="roundRect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Topic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>
          <a:xfrm>
            <a:off x="3369827" y="4112896"/>
            <a:ext cx="3318381" cy="2255885"/>
            <a:chOff x="2798868" y="4110680"/>
            <a:chExt cx="3550508" cy="2413688"/>
          </a:xfrm>
        </p:grpSpPr>
        <p:sp>
          <p:nvSpPr>
            <p:cNvPr id="8" name="Oval 7"/>
            <p:cNvSpPr/>
            <p:nvPr/>
          </p:nvSpPr>
          <p:spPr>
            <a:xfrm>
              <a:off x="2798868" y="4110680"/>
              <a:ext cx="3550508" cy="24136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98868" y="4786184"/>
              <a:ext cx="35505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Confrontation/</a:t>
              </a:r>
            </a:p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Conflict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97" y="368480"/>
            <a:ext cx="4105440" cy="25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Difficult Conversations = 3 Conversations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88723" y="1240077"/>
            <a:ext cx="9183927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77334" y="1589901"/>
            <a:ext cx="2741848" cy="1837038"/>
            <a:chOff x="677334" y="2430162"/>
            <a:chExt cx="2741848" cy="1837038"/>
          </a:xfrm>
        </p:grpSpPr>
        <p:sp>
          <p:nvSpPr>
            <p:cNvPr id="2" name="Oval Callout 1"/>
            <p:cNvSpPr/>
            <p:nvPr/>
          </p:nvSpPr>
          <p:spPr>
            <a:xfrm>
              <a:off x="677334" y="2430162"/>
              <a:ext cx="2741848" cy="1837038"/>
            </a:xfrm>
            <a:prstGeom prst="wedgeEllipse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74366" y="2794683"/>
              <a:ext cx="23477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What Happened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Conversation</a:t>
              </a:r>
            </a:p>
            <a:p>
              <a:pPr algn="ctr"/>
              <a:endParaRPr lang="en-US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Who? What?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89400" y="2278578"/>
            <a:ext cx="2741848" cy="1837038"/>
            <a:chOff x="3604744" y="2875002"/>
            <a:chExt cx="2741848" cy="1837038"/>
          </a:xfrm>
        </p:grpSpPr>
        <p:sp>
          <p:nvSpPr>
            <p:cNvPr id="19" name="Oval Callout 18"/>
            <p:cNvSpPr/>
            <p:nvPr/>
          </p:nvSpPr>
          <p:spPr>
            <a:xfrm>
              <a:off x="3604744" y="2875002"/>
              <a:ext cx="2741848" cy="1837038"/>
            </a:xfrm>
            <a:prstGeom prst="wedgeEllipseCallo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01777" y="3239523"/>
              <a:ext cx="23477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Feelings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Conversation</a:t>
              </a:r>
            </a:p>
            <a:p>
              <a:pPr algn="ctr"/>
              <a:endParaRPr lang="en-US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Mine? Other Persons?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19859" y="1589901"/>
            <a:ext cx="2741848" cy="1837038"/>
            <a:chOff x="677334" y="2430162"/>
            <a:chExt cx="2741848" cy="1837038"/>
          </a:xfrm>
        </p:grpSpPr>
        <p:sp>
          <p:nvSpPr>
            <p:cNvPr id="22" name="Oval Callout 21"/>
            <p:cNvSpPr/>
            <p:nvPr/>
          </p:nvSpPr>
          <p:spPr>
            <a:xfrm>
              <a:off x="677334" y="2430162"/>
              <a:ext cx="2741848" cy="1837038"/>
            </a:xfrm>
            <a:prstGeom prst="wedgeEllipse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74366" y="2572261"/>
              <a:ext cx="2347783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Identity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Conversation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(with self)</a:t>
              </a:r>
            </a:p>
            <a:p>
              <a:pPr algn="ctr"/>
              <a:endParaRPr lang="en-US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What situation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means to me?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H="1">
            <a:off x="3336324" y="1318054"/>
            <a:ext cx="1524000" cy="708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60324" y="1318054"/>
            <a:ext cx="0" cy="85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60324" y="1318054"/>
            <a:ext cx="1524000" cy="708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89916" y="5085748"/>
            <a:ext cx="45144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</a:rPr>
              <a:t>Everyone has a </a:t>
            </a:r>
          </a:p>
          <a:p>
            <a:r>
              <a:rPr lang="en-US" sz="2600" b="1" dirty="0">
                <a:solidFill>
                  <a:schemeClr val="accent1"/>
                </a:solidFill>
              </a:rPr>
              <a:t>default approach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06" y="4367686"/>
            <a:ext cx="3173684" cy="20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8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77005" y="3571152"/>
            <a:ext cx="9183927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42" y="2910195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b="1" dirty="0"/>
              <a:t>What is your typical “default” approach?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770" y="3711531"/>
            <a:ext cx="7623421" cy="2658789"/>
          </a:xfrm>
        </p:spPr>
        <p:txBody>
          <a:bodyPr>
            <a:noAutofit/>
          </a:bodyPr>
          <a:lstStyle/>
          <a:p>
            <a:pPr lvl="1"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dirty="0">
                <a:solidFill>
                  <a:schemeClr val="tx1"/>
                </a:solidFill>
              </a:rPr>
              <a:t>Avoidance: unsuccessful past attempts?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dirty="0">
                <a:solidFill>
                  <a:schemeClr val="tx1"/>
                </a:solidFill>
              </a:rPr>
              <a:t>Fear of making situation worse – interrupting work flow?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dirty="0">
                <a:solidFill>
                  <a:schemeClr val="tx1"/>
                </a:solidFill>
              </a:rPr>
              <a:t>Unsure where to start?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dirty="0">
                <a:solidFill>
                  <a:schemeClr val="tx1"/>
                </a:solidFill>
              </a:rPr>
              <a:t>Too many other “important” things to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07" y="219999"/>
            <a:ext cx="3552851" cy="24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5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88723" y="1240077"/>
            <a:ext cx="9183927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Let’s See How You Score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6175" y="1488593"/>
            <a:ext cx="9003585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700F"/>
                </a:solidFill>
                <a:effectLst>
                  <a:outerShdw blurRad="12700" dist="38100" dir="2700000" algn="tl" rotWithShape="0">
                    <a:schemeClr val="bg1">
                      <a:lumMod val="75000"/>
                    </a:schemeClr>
                  </a:outerShdw>
                </a:effectLst>
              </a:rPr>
              <a:t>“Style Under Stress” Self Evaluation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705" y="5335221"/>
            <a:ext cx="2659572" cy="2659572"/>
          </a:xfrm>
          <a:prstGeom prst="rect">
            <a:avLst/>
          </a:prstGeom>
        </p:spPr>
      </p:pic>
      <p:sp>
        <p:nvSpPr>
          <p:cNvPr id="4" name="AutoShape 2" descr="Image result for yelling"/>
          <p:cNvSpPr>
            <a:spLocks noChangeAspect="1" noChangeArrowheads="1"/>
          </p:cNvSpPr>
          <p:nvPr/>
        </p:nvSpPr>
        <p:spPr bwMode="auto">
          <a:xfrm>
            <a:off x="6941820" y="5433451"/>
            <a:ext cx="27432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8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88723" y="1240077"/>
            <a:ext cx="9183927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Let’s See How You Score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6175" y="1488593"/>
            <a:ext cx="9003585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700F"/>
                </a:solidFill>
                <a:effectLst>
                  <a:outerShdw blurRad="12700" dist="38100" dir="2700000" algn="tl" rotWithShape="0">
                    <a:schemeClr val="bg1">
                      <a:lumMod val="75000"/>
                    </a:schemeClr>
                  </a:outerShdw>
                </a:effectLst>
              </a:rPr>
              <a:t>“Style Under Stress” Self Evaluation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7334" y="4601819"/>
            <a:ext cx="1352951" cy="1812707"/>
          </a:xfrm>
        </p:spPr>
        <p:txBody>
          <a:bodyPr numCol="1">
            <a:noAutofit/>
          </a:bodyPr>
          <a:lstStyle/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SzPct val="60000"/>
              <a:buNone/>
            </a:pPr>
            <a:r>
              <a:rPr lang="en-US" sz="2800" b="1" dirty="0">
                <a:solidFill>
                  <a:schemeClr val="accent1"/>
                </a:solidFill>
              </a:rPr>
              <a:t>How did </a:t>
            </a: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you score?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31492" y="5048466"/>
            <a:ext cx="6948306" cy="115110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9775" lvl="1" indent="-228600">
              <a:spcBef>
                <a:spcPts val="4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dirty="0">
                <a:solidFill>
                  <a:schemeClr val="tx1"/>
                </a:solidFill>
              </a:rPr>
              <a:t>Masking</a:t>
            </a:r>
          </a:p>
          <a:p>
            <a:pPr marL="739775" lvl="1" indent="-228600">
              <a:spcBef>
                <a:spcPts val="4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dirty="0">
                <a:solidFill>
                  <a:schemeClr val="tx1"/>
                </a:solidFill>
              </a:rPr>
              <a:t>Avoiding</a:t>
            </a:r>
          </a:p>
          <a:p>
            <a:pPr marL="739775" lvl="1" indent="-228600">
              <a:spcBef>
                <a:spcPts val="4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dirty="0">
                <a:solidFill>
                  <a:schemeClr val="tx1"/>
                </a:solidFill>
              </a:rPr>
              <a:t>Withdrawing</a:t>
            </a:r>
          </a:p>
          <a:p>
            <a:pPr marL="860425" lvl="1" indent="-284163">
              <a:spcBef>
                <a:spcPts val="4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dirty="0">
                <a:solidFill>
                  <a:schemeClr val="tx1"/>
                </a:solidFill>
              </a:rPr>
              <a:t>Controlling</a:t>
            </a:r>
          </a:p>
          <a:p>
            <a:pPr marL="860425" lvl="1" indent="-284163">
              <a:spcBef>
                <a:spcPts val="4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dirty="0">
                <a:solidFill>
                  <a:schemeClr val="tx1"/>
                </a:solidFill>
              </a:rPr>
              <a:t>Labeling</a:t>
            </a:r>
          </a:p>
          <a:p>
            <a:pPr marL="860425" lvl="1" indent="-284163">
              <a:spcBef>
                <a:spcPts val="4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dirty="0">
                <a:solidFill>
                  <a:schemeClr val="tx1"/>
                </a:solidFill>
              </a:rPr>
              <a:t>Attacking              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705" y="5335221"/>
            <a:ext cx="2659572" cy="2659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3683" y="4556023"/>
            <a:ext cx="6471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 </a:t>
            </a:r>
            <a:r>
              <a:rPr lang="en-US" sz="2600" u="sng" dirty="0"/>
              <a:t>SILENCE</a:t>
            </a:r>
            <a:r>
              <a:rPr lang="en-US" sz="2600" dirty="0"/>
              <a:t>           or         </a:t>
            </a:r>
            <a:r>
              <a:rPr lang="en-US" sz="2600" u="sng" dirty="0"/>
              <a:t>VIOLENCE</a:t>
            </a:r>
          </a:p>
        </p:txBody>
      </p:sp>
      <p:sp>
        <p:nvSpPr>
          <p:cNvPr id="4" name="AutoShape 2" descr="Image result for yelling"/>
          <p:cNvSpPr>
            <a:spLocks noChangeAspect="1" noChangeArrowheads="1"/>
          </p:cNvSpPr>
          <p:nvPr/>
        </p:nvSpPr>
        <p:spPr bwMode="auto">
          <a:xfrm>
            <a:off x="6941820" y="5433451"/>
            <a:ext cx="27432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189" y="2444994"/>
            <a:ext cx="2636867" cy="1977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76" y="2444994"/>
            <a:ext cx="2978388" cy="197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5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88723" y="1240077"/>
            <a:ext cx="9183927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3638"/>
          </a:xfrm>
        </p:spPr>
        <p:txBody>
          <a:bodyPr>
            <a:normAutofit/>
          </a:bodyPr>
          <a:lstStyle/>
          <a:p>
            <a:r>
              <a:rPr lang="en-US" sz="3200" b="1" dirty="0"/>
              <a:t>Typical Default Approach: Silence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721" y="1674515"/>
            <a:ext cx="9045135" cy="458020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600" b="1" u="sng" dirty="0">
                <a:solidFill>
                  <a:schemeClr val="accent1"/>
                </a:solidFill>
              </a:rPr>
              <a:t>SILENCE:</a:t>
            </a:r>
            <a:r>
              <a:rPr lang="en-US" sz="2600" b="1" dirty="0">
                <a:solidFill>
                  <a:schemeClr val="accent1"/>
                </a:solidFill>
              </a:rPr>
              <a:t> Holding back information</a:t>
            </a:r>
          </a:p>
          <a:p>
            <a:pPr lvl="1">
              <a:spcBef>
                <a:spcPts val="1200"/>
              </a:spcBef>
            </a:pPr>
            <a:r>
              <a:rPr lang="en-US" sz="2600" b="1" dirty="0">
                <a:solidFill>
                  <a:schemeClr val="tx1"/>
                </a:solidFill>
              </a:rPr>
              <a:t>Masking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  <a:sym typeface="Symbol" panose="05050102010706020507" pitchFamily="18" charset="2"/>
              </a:rPr>
              <a:t> C</a:t>
            </a:r>
            <a:r>
              <a:rPr lang="en-US" sz="2600" dirty="0">
                <a:solidFill>
                  <a:schemeClr val="tx1"/>
                </a:solidFill>
              </a:rPr>
              <a:t>ouching, sarcasm, sugarcoating</a:t>
            </a:r>
          </a:p>
          <a:p>
            <a:pPr lvl="2">
              <a:spcBef>
                <a:spcPts val="4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i="1" dirty="0">
                <a:solidFill>
                  <a:schemeClr val="tx1"/>
                </a:solidFill>
              </a:rPr>
              <a:t>“That’s brilliant but not sure it’ll work.”</a:t>
            </a:r>
          </a:p>
          <a:p>
            <a:pPr lvl="1">
              <a:spcBef>
                <a:spcPts val="1200"/>
              </a:spcBef>
            </a:pPr>
            <a:r>
              <a:rPr lang="en-US" sz="2600" b="1" dirty="0">
                <a:solidFill>
                  <a:schemeClr val="tx1"/>
                </a:solidFill>
              </a:rPr>
              <a:t>Avoiding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  <a:sym typeface="Symbol" panose="05050102010706020507" pitchFamily="18" charset="2"/>
              </a:rPr>
              <a:t> Sidestepping sensitive subjects</a:t>
            </a:r>
          </a:p>
          <a:p>
            <a:pPr lvl="2">
              <a:spcBef>
                <a:spcPts val="4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i="1" dirty="0">
                <a:solidFill>
                  <a:schemeClr val="tx1"/>
                </a:solidFill>
                <a:sym typeface="Symbol" panose="05050102010706020507" pitchFamily="18" charset="2"/>
              </a:rPr>
              <a:t>“Geez, what did you think about the Super Bowl?”</a:t>
            </a:r>
          </a:p>
          <a:p>
            <a:pPr lvl="1">
              <a:spcBef>
                <a:spcPts val="1200"/>
              </a:spcBef>
            </a:pPr>
            <a:r>
              <a:rPr lang="en-US" sz="2600" b="1" dirty="0">
                <a:solidFill>
                  <a:schemeClr val="tx1"/>
                </a:solidFill>
                <a:sym typeface="Symbol" panose="05050102010706020507" pitchFamily="18" charset="2"/>
              </a:rPr>
              <a:t>Withdrawing</a:t>
            </a:r>
            <a:r>
              <a:rPr lang="en-US" sz="2600" dirty="0">
                <a:solidFill>
                  <a:schemeClr val="tx1"/>
                </a:solidFill>
                <a:sym typeface="Symbol" panose="05050102010706020507" pitchFamily="18" charset="2"/>
              </a:rPr>
              <a:t>  Pull out of conversation</a:t>
            </a:r>
          </a:p>
          <a:p>
            <a:pPr lvl="2">
              <a:spcBef>
                <a:spcPts val="4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</a:pPr>
            <a:r>
              <a:rPr lang="en-US" sz="2600" i="1" dirty="0">
                <a:solidFill>
                  <a:schemeClr val="tx1"/>
                </a:solidFill>
                <a:sym typeface="Symbol" panose="05050102010706020507" pitchFamily="18" charset="2"/>
              </a:rPr>
              <a:t>“Yikes, I need to take this call.”</a:t>
            </a:r>
          </a:p>
        </p:txBody>
      </p:sp>
      <p:pic>
        <p:nvPicPr>
          <p:cNvPr id="1026" name="Picture 2" descr="http://www.funny-emoticons.com/files/smileys-emoticons/funny-emoticons/11-lips-are-sea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738" y="4241667"/>
            <a:ext cx="2850264" cy="285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pd0055</Template>
  <TotalTime>4146</TotalTime>
  <Words>646</Words>
  <Application>Microsoft Office PowerPoint</Application>
  <PresentationFormat>Widescreen</PresentationFormat>
  <Paragraphs>140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Heavy</vt:lpstr>
      <vt:lpstr>Trebuchet MS</vt:lpstr>
      <vt:lpstr>Wingdings 3</vt:lpstr>
      <vt:lpstr>Facet</vt:lpstr>
      <vt:lpstr>Image</vt:lpstr>
      <vt:lpstr>DIFFICULT CONVERSATIONS</vt:lpstr>
      <vt:lpstr>Goals for “Our” Conversation </vt:lpstr>
      <vt:lpstr>Take a minute…</vt:lpstr>
      <vt:lpstr>PowerPoint Presentation</vt:lpstr>
      <vt:lpstr>Difficult Conversations = 3 Conversations</vt:lpstr>
      <vt:lpstr>What is your typical “default” approach?</vt:lpstr>
      <vt:lpstr>Let’s See How You Score</vt:lpstr>
      <vt:lpstr>Let’s See How You Score</vt:lpstr>
      <vt:lpstr>Typical Default Approach: Silence</vt:lpstr>
      <vt:lpstr>Typical Default Approach: Violence</vt:lpstr>
      <vt:lpstr>Don’t Forget…</vt:lpstr>
      <vt:lpstr>There are 3 elements of any conflict</vt:lpstr>
      <vt:lpstr>What Works?</vt:lpstr>
      <vt:lpstr>What Works</vt:lpstr>
      <vt:lpstr>What Works</vt:lpstr>
      <vt:lpstr>Top Mistakes to Avoid</vt:lpstr>
      <vt:lpstr>Practice Makes Perfect</vt:lpstr>
      <vt:lpstr>Communication Strategies for Managing Conflict A Guide for Academic Leaders  Mary Lou Higgerson, 2016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 CONVERSATIONS: Let‘s Talk</dc:title>
  <dc:creator>Stephanie Maryan</dc:creator>
  <cp:lastModifiedBy>thomas garrow</cp:lastModifiedBy>
  <cp:revision>116</cp:revision>
  <cp:lastPrinted>2019-01-29T21:00:27Z</cp:lastPrinted>
  <dcterms:created xsi:type="dcterms:W3CDTF">2017-01-19T16:51:12Z</dcterms:created>
  <dcterms:modified xsi:type="dcterms:W3CDTF">2019-02-05T16:59:04Z</dcterms:modified>
</cp:coreProperties>
</file>