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  <p:sldMasterId id="2147483663" r:id="rId5"/>
    <p:sldMasterId id="214748367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6858000" cx="9144000"/>
  <p:notesSz cx="6985000" cy="92837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iH/P9PtlMDfX0mMWF2ew8FDTps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56550" y="0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7157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 txBox="1"/>
          <p:nvPr>
            <p:ph idx="12" type="sldNum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:notes"/>
          <p:cNvSpPr/>
          <p:nvPr>
            <p:ph idx="2" type="sldImg"/>
          </p:nvPr>
        </p:nvSpPr>
        <p:spPr>
          <a:xfrm>
            <a:off x="117157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2" name="Google Shape;182;p1:notes"/>
          <p:cNvSpPr txBox="1"/>
          <p:nvPr>
            <p:ph idx="1" type="body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:notes"/>
          <p:cNvSpPr txBox="1"/>
          <p:nvPr>
            <p:ph idx="1" type="body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0:notes"/>
          <p:cNvSpPr/>
          <p:nvPr>
            <p:ph idx="2" type="sldImg"/>
          </p:nvPr>
        </p:nvSpPr>
        <p:spPr>
          <a:xfrm>
            <a:off x="117157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:notes"/>
          <p:cNvSpPr txBox="1"/>
          <p:nvPr>
            <p:ph idx="1" type="body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1:notes"/>
          <p:cNvSpPr/>
          <p:nvPr>
            <p:ph idx="2" type="sldImg"/>
          </p:nvPr>
        </p:nvSpPr>
        <p:spPr>
          <a:xfrm>
            <a:off x="117157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 txBox="1"/>
          <p:nvPr>
            <p:ph idx="1" type="body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2:notes"/>
          <p:cNvSpPr/>
          <p:nvPr>
            <p:ph idx="2" type="sldImg"/>
          </p:nvPr>
        </p:nvSpPr>
        <p:spPr>
          <a:xfrm>
            <a:off x="117157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/>
          <p:nvPr>
            <p:ph idx="1" type="body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:notes"/>
          <p:cNvSpPr/>
          <p:nvPr>
            <p:ph idx="2" type="sldImg"/>
          </p:nvPr>
        </p:nvSpPr>
        <p:spPr>
          <a:xfrm>
            <a:off x="117157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 txBox="1"/>
          <p:nvPr>
            <p:ph idx="1" type="body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:notes"/>
          <p:cNvSpPr/>
          <p:nvPr>
            <p:ph idx="2" type="sldImg"/>
          </p:nvPr>
        </p:nvSpPr>
        <p:spPr>
          <a:xfrm>
            <a:off x="117157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 txBox="1"/>
          <p:nvPr>
            <p:ph idx="1" type="body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4:notes"/>
          <p:cNvSpPr/>
          <p:nvPr>
            <p:ph idx="2" type="sldImg"/>
          </p:nvPr>
        </p:nvSpPr>
        <p:spPr>
          <a:xfrm>
            <a:off x="117157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:notes"/>
          <p:cNvSpPr txBox="1"/>
          <p:nvPr>
            <p:ph idx="1" type="body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5:notes"/>
          <p:cNvSpPr/>
          <p:nvPr>
            <p:ph idx="2" type="sldImg"/>
          </p:nvPr>
        </p:nvSpPr>
        <p:spPr>
          <a:xfrm>
            <a:off x="117157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:notes"/>
          <p:cNvSpPr txBox="1"/>
          <p:nvPr>
            <p:ph idx="1" type="body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6:notes"/>
          <p:cNvSpPr/>
          <p:nvPr>
            <p:ph idx="2" type="sldImg"/>
          </p:nvPr>
        </p:nvSpPr>
        <p:spPr>
          <a:xfrm>
            <a:off x="117157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:notes"/>
          <p:cNvSpPr txBox="1"/>
          <p:nvPr>
            <p:ph idx="1" type="body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7:notes"/>
          <p:cNvSpPr/>
          <p:nvPr>
            <p:ph idx="2" type="sldImg"/>
          </p:nvPr>
        </p:nvSpPr>
        <p:spPr>
          <a:xfrm>
            <a:off x="117157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/>
          <p:nvPr>
            <p:ph idx="1" type="body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8:notes"/>
          <p:cNvSpPr/>
          <p:nvPr>
            <p:ph idx="2" type="sldImg"/>
          </p:nvPr>
        </p:nvSpPr>
        <p:spPr>
          <a:xfrm>
            <a:off x="117157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:notes"/>
          <p:cNvSpPr/>
          <p:nvPr>
            <p:ph idx="2" type="sldImg"/>
          </p:nvPr>
        </p:nvSpPr>
        <p:spPr>
          <a:xfrm>
            <a:off x="1171575" y="696913"/>
            <a:ext cx="4641850" cy="3481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9:notes"/>
          <p:cNvSpPr txBox="1"/>
          <p:nvPr>
            <p:ph idx="1" type="body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9:notes"/>
          <p:cNvSpPr txBox="1"/>
          <p:nvPr>
            <p:ph idx="12" type="sldNum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lv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type="title"/>
          </p:nvPr>
        </p:nvSpPr>
        <p:spPr>
          <a:xfrm>
            <a:off x="76200" y="0"/>
            <a:ext cx="66294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 rot="5400000">
            <a:off x="1826419" y="-177006"/>
            <a:ext cx="5484813" cy="822642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/>
          <p:nvPr>
            <p:ph type="title"/>
          </p:nvPr>
        </p:nvSpPr>
        <p:spPr>
          <a:xfrm rot="5400000">
            <a:off x="4267200" y="2263775"/>
            <a:ext cx="6678613" cy="2151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" type="body"/>
          </p:nvPr>
        </p:nvSpPr>
        <p:spPr>
          <a:xfrm rot="5400000">
            <a:off x="-111919" y="188119"/>
            <a:ext cx="6678613" cy="630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 over Content" type="txOverObj">
  <p:cSld name="TEXT_OVER_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/>
          <p:nvPr>
            <p:ph type="title"/>
          </p:nvPr>
        </p:nvSpPr>
        <p:spPr>
          <a:xfrm>
            <a:off x="76200" y="0"/>
            <a:ext cx="72390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" type="body"/>
          </p:nvPr>
        </p:nvSpPr>
        <p:spPr>
          <a:xfrm>
            <a:off x="455613" y="1193800"/>
            <a:ext cx="8226425" cy="26654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2" type="body"/>
          </p:nvPr>
        </p:nvSpPr>
        <p:spPr>
          <a:xfrm>
            <a:off x="455613" y="4011613"/>
            <a:ext cx="8226425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, and 2 Content" type="objAndTwoObj">
  <p:cSld name="OBJECT_AND_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76200" y="0"/>
            <a:ext cx="72390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455613" y="1193800"/>
            <a:ext cx="4037012" cy="54848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2" type="body"/>
          </p:nvPr>
        </p:nvSpPr>
        <p:spPr>
          <a:xfrm>
            <a:off x="4645025" y="1193800"/>
            <a:ext cx="4037013" cy="26654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8" name="Google Shape;58;p26"/>
          <p:cNvSpPr txBox="1"/>
          <p:nvPr>
            <p:ph idx="3" type="body"/>
          </p:nvPr>
        </p:nvSpPr>
        <p:spPr>
          <a:xfrm>
            <a:off x="4645025" y="4011613"/>
            <a:ext cx="4037013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4 Content" type="fourObj">
  <p:cSld name="FOUR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/>
          <p:nvPr>
            <p:ph type="title"/>
          </p:nvPr>
        </p:nvSpPr>
        <p:spPr>
          <a:xfrm>
            <a:off x="76200" y="0"/>
            <a:ext cx="72390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1" type="body"/>
          </p:nvPr>
        </p:nvSpPr>
        <p:spPr>
          <a:xfrm>
            <a:off x="455613" y="1193800"/>
            <a:ext cx="4037012" cy="26654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2" name="Google Shape;62;p27"/>
          <p:cNvSpPr txBox="1"/>
          <p:nvPr>
            <p:ph idx="2" type="body"/>
          </p:nvPr>
        </p:nvSpPr>
        <p:spPr>
          <a:xfrm>
            <a:off x="4645025" y="1193800"/>
            <a:ext cx="4037013" cy="26654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3" type="body"/>
          </p:nvPr>
        </p:nvSpPr>
        <p:spPr>
          <a:xfrm>
            <a:off x="455613" y="4011613"/>
            <a:ext cx="4037012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4" type="body"/>
          </p:nvPr>
        </p:nvSpPr>
        <p:spPr>
          <a:xfrm>
            <a:off x="4645025" y="4011613"/>
            <a:ext cx="4037013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lv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>
            <a:off x="76200" y="0"/>
            <a:ext cx="82296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>
            <a:off x="455613" y="1193800"/>
            <a:ext cx="8226425" cy="54848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 txBox="1"/>
          <p:nvPr>
            <p:ph type="title"/>
          </p:nvPr>
        </p:nvSpPr>
        <p:spPr>
          <a:xfrm>
            <a:off x="76200" y="0"/>
            <a:ext cx="82296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" type="body"/>
          </p:nvPr>
        </p:nvSpPr>
        <p:spPr>
          <a:xfrm>
            <a:off x="455613" y="1193800"/>
            <a:ext cx="4037012" cy="54848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406400" lvl="0" marL="4572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83" name="Google Shape;83;p32"/>
          <p:cNvSpPr txBox="1"/>
          <p:nvPr>
            <p:ph idx="2" type="body"/>
          </p:nvPr>
        </p:nvSpPr>
        <p:spPr>
          <a:xfrm>
            <a:off x="4645025" y="1193800"/>
            <a:ext cx="4037013" cy="54848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406400" lvl="0" marL="4572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87" name="Google Shape;87;p3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810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88" name="Google Shape;88;p3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89" name="Google Shape;89;p3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810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76200" y="0"/>
            <a:ext cx="66294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455613" y="1193800"/>
            <a:ext cx="8226425" cy="54848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4"/>
          <p:cNvSpPr txBox="1"/>
          <p:nvPr>
            <p:ph type="title"/>
          </p:nvPr>
        </p:nvSpPr>
        <p:spPr>
          <a:xfrm>
            <a:off x="76200" y="0"/>
            <a:ext cx="82296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431800" lvl="0" marL="457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96" name="Google Shape;96;p3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lvl="0" marR="0" rtl="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0" name="Google Shape;100;p3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8"/>
          <p:cNvSpPr txBox="1"/>
          <p:nvPr>
            <p:ph type="title"/>
          </p:nvPr>
        </p:nvSpPr>
        <p:spPr>
          <a:xfrm>
            <a:off x="76200" y="0"/>
            <a:ext cx="82296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8"/>
          <p:cNvSpPr txBox="1"/>
          <p:nvPr>
            <p:ph idx="1" type="body"/>
          </p:nvPr>
        </p:nvSpPr>
        <p:spPr>
          <a:xfrm rot="5400000">
            <a:off x="1826419" y="-177006"/>
            <a:ext cx="5484813" cy="822642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9"/>
          <p:cNvSpPr txBox="1"/>
          <p:nvPr>
            <p:ph type="title"/>
          </p:nvPr>
        </p:nvSpPr>
        <p:spPr>
          <a:xfrm rot="5400000">
            <a:off x="4267200" y="2263775"/>
            <a:ext cx="6678613" cy="2151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9"/>
          <p:cNvSpPr txBox="1"/>
          <p:nvPr>
            <p:ph idx="1" type="body"/>
          </p:nvPr>
        </p:nvSpPr>
        <p:spPr>
          <a:xfrm rot="5400000">
            <a:off x="-111919" y="188119"/>
            <a:ext cx="6678613" cy="630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 over Content" type="txOverObj">
  <p:cSld name="TEXT_OVER_OBJEC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0"/>
          <p:cNvSpPr txBox="1"/>
          <p:nvPr>
            <p:ph type="title"/>
          </p:nvPr>
        </p:nvSpPr>
        <p:spPr>
          <a:xfrm>
            <a:off x="76200" y="0"/>
            <a:ext cx="72390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0"/>
          <p:cNvSpPr txBox="1"/>
          <p:nvPr>
            <p:ph idx="1" type="body"/>
          </p:nvPr>
        </p:nvSpPr>
        <p:spPr>
          <a:xfrm>
            <a:off x="455613" y="1193800"/>
            <a:ext cx="8226425" cy="26654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10" name="Google Shape;110;p40"/>
          <p:cNvSpPr txBox="1"/>
          <p:nvPr>
            <p:ph idx="2" type="body"/>
          </p:nvPr>
        </p:nvSpPr>
        <p:spPr>
          <a:xfrm>
            <a:off x="455613" y="4011613"/>
            <a:ext cx="8226425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, and 2 Content" type="objAndTwoObj">
  <p:cSld name="OBJECT_AND_TWO_OBJECT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1"/>
          <p:cNvSpPr txBox="1"/>
          <p:nvPr>
            <p:ph type="title"/>
          </p:nvPr>
        </p:nvSpPr>
        <p:spPr>
          <a:xfrm>
            <a:off x="76200" y="0"/>
            <a:ext cx="72390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1"/>
          <p:cNvSpPr txBox="1"/>
          <p:nvPr>
            <p:ph idx="1" type="body"/>
          </p:nvPr>
        </p:nvSpPr>
        <p:spPr>
          <a:xfrm>
            <a:off x="455613" y="1193800"/>
            <a:ext cx="4037012" cy="54848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14" name="Google Shape;114;p41"/>
          <p:cNvSpPr txBox="1"/>
          <p:nvPr>
            <p:ph idx="2" type="body"/>
          </p:nvPr>
        </p:nvSpPr>
        <p:spPr>
          <a:xfrm>
            <a:off x="4645025" y="1193800"/>
            <a:ext cx="4037013" cy="26654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15" name="Google Shape;115;p41"/>
          <p:cNvSpPr txBox="1"/>
          <p:nvPr>
            <p:ph idx="3" type="body"/>
          </p:nvPr>
        </p:nvSpPr>
        <p:spPr>
          <a:xfrm>
            <a:off x="4645025" y="4011613"/>
            <a:ext cx="4037013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4 Content" type="fourObj">
  <p:cSld name="FOUR_OBJECTS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2"/>
          <p:cNvSpPr txBox="1"/>
          <p:nvPr>
            <p:ph type="title"/>
          </p:nvPr>
        </p:nvSpPr>
        <p:spPr>
          <a:xfrm>
            <a:off x="76200" y="0"/>
            <a:ext cx="72390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42"/>
          <p:cNvSpPr txBox="1"/>
          <p:nvPr>
            <p:ph idx="1" type="body"/>
          </p:nvPr>
        </p:nvSpPr>
        <p:spPr>
          <a:xfrm>
            <a:off x="455613" y="1193800"/>
            <a:ext cx="4037012" cy="26654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19" name="Google Shape;119;p42"/>
          <p:cNvSpPr txBox="1"/>
          <p:nvPr>
            <p:ph idx="2" type="body"/>
          </p:nvPr>
        </p:nvSpPr>
        <p:spPr>
          <a:xfrm>
            <a:off x="4645025" y="1193800"/>
            <a:ext cx="4037013" cy="26654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20" name="Google Shape;120;p42"/>
          <p:cNvSpPr txBox="1"/>
          <p:nvPr>
            <p:ph idx="3" type="body"/>
          </p:nvPr>
        </p:nvSpPr>
        <p:spPr>
          <a:xfrm>
            <a:off x="455613" y="4011613"/>
            <a:ext cx="4037012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21" name="Google Shape;121;p42"/>
          <p:cNvSpPr txBox="1"/>
          <p:nvPr>
            <p:ph idx="4" type="body"/>
          </p:nvPr>
        </p:nvSpPr>
        <p:spPr>
          <a:xfrm>
            <a:off x="4645025" y="4011613"/>
            <a:ext cx="4037013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lv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5"/>
          <p:cNvSpPr txBox="1"/>
          <p:nvPr>
            <p:ph type="title"/>
          </p:nvPr>
        </p:nvSpPr>
        <p:spPr>
          <a:xfrm>
            <a:off x="76200" y="0"/>
            <a:ext cx="82296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5"/>
          <p:cNvSpPr txBox="1"/>
          <p:nvPr>
            <p:ph idx="1" type="body"/>
          </p:nvPr>
        </p:nvSpPr>
        <p:spPr>
          <a:xfrm>
            <a:off x="455613" y="1193800"/>
            <a:ext cx="8226425" cy="54848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7"/>
          <p:cNvSpPr txBox="1"/>
          <p:nvPr>
            <p:ph type="title"/>
          </p:nvPr>
        </p:nvSpPr>
        <p:spPr>
          <a:xfrm>
            <a:off x="76200" y="0"/>
            <a:ext cx="82296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7"/>
          <p:cNvSpPr txBox="1"/>
          <p:nvPr>
            <p:ph idx="1" type="body"/>
          </p:nvPr>
        </p:nvSpPr>
        <p:spPr>
          <a:xfrm>
            <a:off x="455613" y="1193800"/>
            <a:ext cx="4037012" cy="54848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406400" lvl="0" marL="4572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140" name="Google Shape;140;p47"/>
          <p:cNvSpPr txBox="1"/>
          <p:nvPr>
            <p:ph idx="2" type="body"/>
          </p:nvPr>
        </p:nvSpPr>
        <p:spPr>
          <a:xfrm>
            <a:off x="4645025" y="1193800"/>
            <a:ext cx="4037013" cy="54848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406400" lvl="0" marL="4572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144" name="Google Shape;144;p4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810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145" name="Google Shape;145;p4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146" name="Google Shape;146;p4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810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9"/>
          <p:cNvSpPr txBox="1"/>
          <p:nvPr>
            <p:ph type="title"/>
          </p:nvPr>
        </p:nvSpPr>
        <p:spPr>
          <a:xfrm>
            <a:off x="76200" y="0"/>
            <a:ext cx="82296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5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431800" lvl="0" marL="457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153" name="Google Shape;153;p5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5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lvl="0" marR="0" rtl="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7" name="Google Shape;157;p5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3"/>
          <p:cNvSpPr txBox="1"/>
          <p:nvPr>
            <p:ph type="title"/>
          </p:nvPr>
        </p:nvSpPr>
        <p:spPr>
          <a:xfrm>
            <a:off x="76200" y="0"/>
            <a:ext cx="82296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53"/>
          <p:cNvSpPr txBox="1"/>
          <p:nvPr>
            <p:ph idx="1" type="body"/>
          </p:nvPr>
        </p:nvSpPr>
        <p:spPr>
          <a:xfrm rot="5400000">
            <a:off x="1826419" y="-177006"/>
            <a:ext cx="5484813" cy="822642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4"/>
          <p:cNvSpPr txBox="1"/>
          <p:nvPr>
            <p:ph type="title"/>
          </p:nvPr>
        </p:nvSpPr>
        <p:spPr>
          <a:xfrm rot="5400000">
            <a:off x="4267200" y="2263775"/>
            <a:ext cx="6678613" cy="2151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54"/>
          <p:cNvSpPr txBox="1"/>
          <p:nvPr>
            <p:ph idx="1" type="body"/>
          </p:nvPr>
        </p:nvSpPr>
        <p:spPr>
          <a:xfrm rot="5400000">
            <a:off x="-111919" y="188119"/>
            <a:ext cx="6678613" cy="630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76200" y="0"/>
            <a:ext cx="66294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455613" y="1193800"/>
            <a:ext cx="4037012" cy="54848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406400" lvl="0" marL="4572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26" name="Google Shape;26;p17"/>
          <p:cNvSpPr txBox="1"/>
          <p:nvPr>
            <p:ph idx="2" type="body"/>
          </p:nvPr>
        </p:nvSpPr>
        <p:spPr>
          <a:xfrm>
            <a:off x="4645025" y="1193800"/>
            <a:ext cx="4037013" cy="54848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406400" lvl="0" marL="4572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 over Content" type="txOverObj">
  <p:cSld name="TEXT_OVER_OBJEC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5"/>
          <p:cNvSpPr txBox="1"/>
          <p:nvPr>
            <p:ph type="title"/>
          </p:nvPr>
        </p:nvSpPr>
        <p:spPr>
          <a:xfrm>
            <a:off x="76200" y="0"/>
            <a:ext cx="72390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55"/>
          <p:cNvSpPr txBox="1"/>
          <p:nvPr>
            <p:ph idx="1" type="body"/>
          </p:nvPr>
        </p:nvSpPr>
        <p:spPr>
          <a:xfrm>
            <a:off x="455613" y="1193800"/>
            <a:ext cx="8226425" cy="26654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7" name="Google Shape;167;p55"/>
          <p:cNvSpPr txBox="1"/>
          <p:nvPr>
            <p:ph idx="2" type="body"/>
          </p:nvPr>
        </p:nvSpPr>
        <p:spPr>
          <a:xfrm>
            <a:off x="455613" y="4011613"/>
            <a:ext cx="8226425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, and 2 Content" type="objAndTwoObj">
  <p:cSld name="OBJECT_AND_TWO_OBJECTS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6"/>
          <p:cNvSpPr txBox="1"/>
          <p:nvPr>
            <p:ph type="title"/>
          </p:nvPr>
        </p:nvSpPr>
        <p:spPr>
          <a:xfrm>
            <a:off x="76200" y="0"/>
            <a:ext cx="72390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56"/>
          <p:cNvSpPr txBox="1"/>
          <p:nvPr>
            <p:ph idx="1" type="body"/>
          </p:nvPr>
        </p:nvSpPr>
        <p:spPr>
          <a:xfrm>
            <a:off x="455613" y="1193800"/>
            <a:ext cx="4037012" cy="54848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71" name="Google Shape;171;p56"/>
          <p:cNvSpPr txBox="1"/>
          <p:nvPr>
            <p:ph idx="2" type="body"/>
          </p:nvPr>
        </p:nvSpPr>
        <p:spPr>
          <a:xfrm>
            <a:off x="4645025" y="1193800"/>
            <a:ext cx="4037013" cy="26654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72" name="Google Shape;172;p56"/>
          <p:cNvSpPr txBox="1"/>
          <p:nvPr>
            <p:ph idx="3" type="body"/>
          </p:nvPr>
        </p:nvSpPr>
        <p:spPr>
          <a:xfrm>
            <a:off x="4645025" y="4011613"/>
            <a:ext cx="4037013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4 Content" type="fourObj">
  <p:cSld name="FOUR_OBJECTS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7"/>
          <p:cNvSpPr txBox="1"/>
          <p:nvPr>
            <p:ph type="title"/>
          </p:nvPr>
        </p:nvSpPr>
        <p:spPr>
          <a:xfrm>
            <a:off x="76200" y="0"/>
            <a:ext cx="72390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57"/>
          <p:cNvSpPr txBox="1"/>
          <p:nvPr>
            <p:ph idx="1" type="body"/>
          </p:nvPr>
        </p:nvSpPr>
        <p:spPr>
          <a:xfrm>
            <a:off x="455613" y="1193800"/>
            <a:ext cx="4037012" cy="26654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76" name="Google Shape;176;p57"/>
          <p:cNvSpPr txBox="1"/>
          <p:nvPr>
            <p:ph idx="2" type="body"/>
          </p:nvPr>
        </p:nvSpPr>
        <p:spPr>
          <a:xfrm>
            <a:off x="4645025" y="1193800"/>
            <a:ext cx="4037013" cy="26654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77" name="Google Shape;177;p57"/>
          <p:cNvSpPr txBox="1"/>
          <p:nvPr>
            <p:ph idx="3" type="body"/>
          </p:nvPr>
        </p:nvSpPr>
        <p:spPr>
          <a:xfrm>
            <a:off x="455613" y="4011613"/>
            <a:ext cx="4037012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78" name="Google Shape;178;p57"/>
          <p:cNvSpPr txBox="1"/>
          <p:nvPr>
            <p:ph idx="4" type="body"/>
          </p:nvPr>
        </p:nvSpPr>
        <p:spPr>
          <a:xfrm>
            <a:off x="4645025" y="4011613"/>
            <a:ext cx="4037013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30" name="Google Shape;30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810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31" name="Google Shape;31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32" name="Google Shape;32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810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76200" y="0"/>
            <a:ext cx="66294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431800" lvl="0" marL="457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39" name="Google Shape;39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lvl="0" marR="0" rtl="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3" name="Google Shape;43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76200" y="0"/>
            <a:ext cx="66294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455613" y="1193800"/>
            <a:ext cx="8226425" cy="54848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3"/>
          <p:cNvSpPr/>
          <p:nvPr/>
        </p:nvSpPr>
        <p:spPr>
          <a:xfrm>
            <a:off x="0" y="944881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Google Shape;13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086600" y="81661"/>
            <a:ext cx="1955352" cy="74066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76200" y="0"/>
            <a:ext cx="82296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28"/>
          <p:cNvSpPr txBox="1"/>
          <p:nvPr>
            <p:ph idx="1" type="body"/>
          </p:nvPr>
        </p:nvSpPr>
        <p:spPr>
          <a:xfrm>
            <a:off x="455613" y="1193800"/>
            <a:ext cx="8226425" cy="54848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cxnSp>
        <p:nvCxnSpPr>
          <p:cNvPr id="68" name="Google Shape;68;p28"/>
          <p:cNvCxnSpPr/>
          <p:nvPr/>
        </p:nvCxnSpPr>
        <p:spPr>
          <a:xfrm rot="10800000">
            <a:off x="0" y="933450"/>
            <a:ext cx="8382000" cy="0"/>
          </a:xfrm>
          <a:prstGeom prst="straightConnector1">
            <a:avLst/>
          </a:prstGeom>
          <a:noFill/>
          <a:ln cap="flat" cmpd="sng" w="1016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9" name="Google Shape;69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848600" y="533400"/>
            <a:ext cx="685800" cy="685800"/>
          </a:xfrm>
          <a:prstGeom prst="rect">
            <a:avLst/>
          </a:prstGeom>
          <a:noFill/>
          <a:ln>
            <a:noFill/>
          </a:ln>
          <a:effectLst>
            <a:outerShdw blurRad="63500" rotWithShape="0" algn="tl" dir="2700000" dist="72390">
              <a:srgbClr val="000000">
                <a:alpha val="74901"/>
              </a:srgbClr>
            </a:outerShdw>
          </a:effectLst>
        </p:spPr>
      </p:pic>
      <p:sp>
        <p:nvSpPr>
          <p:cNvPr id="70" name="Google Shape;70;p28"/>
          <p:cNvSpPr txBox="1"/>
          <p:nvPr/>
        </p:nvSpPr>
        <p:spPr>
          <a:xfrm>
            <a:off x="8382000" y="0"/>
            <a:ext cx="685800" cy="685800"/>
          </a:xfrm>
          <a:prstGeom prst="rect">
            <a:avLst/>
          </a:prstGeom>
          <a:solidFill>
            <a:srgbClr val="333399"/>
          </a:solidFill>
          <a:ln>
            <a:noFill/>
          </a:ln>
          <a:effectLst>
            <a:outerShdw blurRad="63500" rotWithShape="0" algn="ctr" dir="2700000" dist="71842">
              <a:schemeClr val="dk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137150">
            <a:noAutofit/>
          </a:bodyPr>
          <a:lstStyle/>
          <a:p>
            <a:pPr indent="0" lvl="0" marL="0" marR="0" rtl="0" algn="ctr">
              <a:lnSpc>
                <a:spcPct val="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92</a:t>
            </a:r>
            <a:endParaRPr/>
          </a:p>
          <a:p>
            <a:pPr indent="0" lvl="0" marL="0" marR="0" rtl="0" algn="ctr">
              <a:lnSpc>
                <a:spcPct val="5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3"/>
          <p:cNvSpPr txBox="1"/>
          <p:nvPr>
            <p:ph type="title"/>
          </p:nvPr>
        </p:nvSpPr>
        <p:spPr>
          <a:xfrm>
            <a:off x="76200" y="0"/>
            <a:ext cx="82296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43"/>
          <p:cNvSpPr txBox="1"/>
          <p:nvPr>
            <p:ph idx="1" type="body"/>
          </p:nvPr>
        </p:nvSpPr>
        <p:spPr>
          <a:xfrm>
            <a:off x="455613" y="1193800"/>
            <a:ext cx="8226425" cy="54848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cxnSp>
        <p:nvCxnSpPr>
          <p:cNvPr id="125" name="Google Shape;125;p43"/>
          <p:cNvCxnSpPr/>
          <p:nvPr/>
        </p:nvCxnSpPr>
        <p:spPr>
          <a:xfrm rot="10800000">
            <a:off x="0" y="933450"/>
            <a:ext cx="8382000" cy="0"/>
          </a:xfrm>
          <a:prstGeom prst="straightConnector1">
            <a:avLst/>
          </a:prstGeom>
          <a:noFill/>
          <a:ln cap="flat" cmpd="sng" w="1016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6" name="Google Shape;126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848600" y="533400"/>
            <a:ext cx="685800" cy="685800"/>
          </a:xfrm>
          <a:prstGeom prst="rect">
            <a:avLst/>
          </a:prstGeom>
          <a:noFill/>
          <a:ln>
            <a:noFill/>
          </a:ln>
          <a:effectLst>
            <a:outerShdw blurRad="63500" rotWithShape="0" algn="tl" dir="2700000" dist="72390">
              <a:srgbClr val="000000">
                <a:alpha val="74901"/>
              </a:srgbClr>
            </a:outerShdw>
          </a:effectLst>
        </p:spPr>
      </p:pic>
      <p:sp>
        <p:nvSpPr>
          <p:cNvPr id="127" name="Google Shape;127;p43"/>
          <p:cNvSpPr txBox="1"/>
          <p:nvPr/>
        </p:nvSpPr>
        <p:spPr>
          <a:xfrm>
            <a:off x="8382000" y="0"/>
            <a:ext cx="685800" cy="685800"/>
          </a:xfrm>
          <a:prstGeom prst="rect">
            <a:avLst/>
          </a:prstGeom>
          <a:solidFill>
            <a:srgbClr val="333399"/>
          </a:solidFill>
          <a:ln>
            <a:noFill/>
          </a:ln>
          <a:effectLst>
            <a:outerShdw blurRad="63500" rotWithShape="0" algn="ctr" dir="2700000" dist="71842">
              <a:schemeClr val="dk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137150">
            <a:noAutofit/>
          </a:bodyPr>
          <a:lstStyle/>
          <a:p>
            <a:pPr indent="0" lvl="0" marL="0" marR="0" rtl="0" algn="ctr">
              <a:lnSpc>
                <a:spcPct val="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92</a:t>
            </a:r>
            <a:endParaRPr/>
          </a:p>
          <a:p>
            <a:pPr indent="0" lvl="0" marL="0" marR="0" rtl="0" algn="ctr">
              <a:lnSpc>
                <a:spcPct val="5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6.jpg"/><Relationship Id="rId5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"/>
          <p:cNvSpPr txBox="1"/>
          <p:nvPr>
            <p:ph type="ctrTitle"/>
          </p:nvPr>
        </p:nvSpPr>
        <p:spPr>
          <a:xfrm>
            <a:off x="228600" y="1295400"/>
            <a:ext cx="8686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rgbClr val="C00000"/>
                </a:solidFill>
              </a:rPr>
              <a:t>“Your Old Role vs. Your New Role”</a:t>
            </a:r>
            <a:br>
              <a:rPr lang="en-US"/>
            </a:br>
            <a:br>
              <a:rPr lang="en-US"/>
            </a:br>
            <a:r>
              <a:rPr lang="en-US"/>
              <a:t>AITU New Department Chair Workshop</a:t>
            </a:r>
            <a:br>
              <a:rPr lang="en-US"/>
            </a:br>
            <a:r>
              <a:rPr lang="en-US"/>
              <a:t>Wednesday, February 6, 2019</a:t>
            </a:r>
            <a:br>
              <a:rPr lang="en-US"/>
            </a:br>
            <a:r>
              <a:rPr lang="en-US"/>
              <a:t>Hyatt Regency Hotel, Houston</a:t>
            </a:r>
            <a:br>
              <a:rPr lang="en-US"/>
            </a:br>
            <a:endParaRPr i="1"/>
          </a:p>
        </p:txBody>
      </p:sp>
      <p:sp>
        <p:nvSpPr>
          <p:cNvPr id="185" name="Google Shape;185;p1"/>
          <p:cNvSpPr txBox="1"/>
          <p:nvPr>
            <p:ph idx="1" type="subTitle"/>
          </p:nvPr>
        </p:nvSpPr>
        <p:spPr>
          <a:xfrm>
            <a:off x="995362" y="3657600"/>
            <a:ext cx="715327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1" lang="en-US"/>
              <a:t>Bruce Bursten, Professor and former Provost</a:t>
            </a:r>
            <a:endParaRPr i="1"/>
          </a:p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1" lang="en-US"/>
              <a:t>Worcester Polytechnic Institute</a:t>
            </a:r>
            <a:endParaRPr/>
          </a:p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i="1" lang="en-US">
                <a:solidFill>
                  <a:srgbClr val="0070C0"/>
                </a:solidFill>
              </a:rPr>
              <a:t>bbursten@wpi.edu</a:t>
            </a:r>
            <a:endParaRPr/>
          </a:p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1"/>
          </a:p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i="1" lang="en-US">
                <a:solidFill>
                  <a:srgbClr val="C00000"/>
                </a:solidFill>
              </a:rPr>
              <a:t>Formerly:</a:t>
            </a:r>
            <a:endParaRPr/>
          </a:p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i="1" lang="en-US">
                <a:solidFill>
                  <a:srgbClr val="C00000"/>
                </a:solidFill>
              </a:rPr>
              <a:t>Department Chair, Chemistry, The Ohio State University</a:t>
            </a:r>
            <a:endParaRPr/>
          </a:p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i="1" lang="en-US">
                <a:solidFill>
                  <a:srgbClr val="C00000"/>
                </a:solidFill>
              </a:rPr>
              <a:t>Dean of Arts and Sciences, University of Tennessee-Knoxville</a:t>
            </a:r>
            <a:endParaRPr i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"/>
          <p:cNvSpPr txBox="1"/>
          <p:nvPr>
            <p:ph type="title"/>
          </p:nvPr>
        </p:nvSpPr>
        <p:spPr>
          <a:xfrm>
            <a:off x="76200" y="0"/>
            <a:ext cx="66294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Improving the Diversity of your Department: An Opportunity for Leadership</a:t>
            </a:r>
            <a:endParaRPr b="1" sz="3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0"/>
          <p:cNvSpPr txBox="1"/>
          <p:nvPr>
            <p:ph idx="1" type="body"/>
          </p:nvPr>
        </p:nvSpPr>
        <p:spPr>
          <a:xfrm>
            <a:off x="441569" y="1905000"/>
            <a:ext cx="8321431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Challenges in diverse faculty hiring (especially at AITU schools):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1" lang="en-US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Size of the candidate pool in STEM disciplines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—an issue, not an excuse!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1" lang="en-US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Implicit bias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—need to push your colleagues (and perhaps yourself) beyond comfort levels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1" lang="en-US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Mentoring and role models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—optimizing successful outcomes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0"/>
          <p:cNvSpPr txBox="1"/>
          <p:nvPr/>
        </p:nvSpPr>
        <p:spPr>
          <a:xfrm>
            <a:off x="433816" y="1066800"/>
            <a:ext cx="6647627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You can (and need!) to make a difference in the culture of your Department:</a:t>
            </a:r>
            <a:endParaRPr b="1" i="1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3872101"/>
            <a:ext cx="4114800" cy="2914470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9" name="Google Shape;25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7800" y="3869635"/>
            <a:ext cx="3294636" cy="2916936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"/>
          <p:cNvSpPr txBox="1"/>
          <p:nvPr>
            <p:ph type="title"/>
          </p:nvPr>
        </p:nvSpPr>
        <p:spPr>
          <a:xfrm>
            <a:off x="76200" y="0"/>
            <a:ext cx="66294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Finally…the Bane of My Existence (and Likely Yours, As Well)</a:t>
            </a:r>
            <a:endParaRPr/>
          </a:p>
        </p:txBody>
      </p:sp>
      <p:pic>
        <p:nvPicPr>
          <p:cNvPr id="265" name="Google Shape;2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295400"/>
            <a:ext cx="140017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0200" y="1290098"/>
            <a:ext cx="2895600" cy="367518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1"/>
          <p:cNvSpPr txBox="1"/>
          <p:nvPr/>
        </p:nvSpPr>
        <p:spPr>
          <a:xfrm>
            <a:off x="1828800" y="1219201"/>
            <a:ext cx="2743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 count of my messages in my Inbox: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    12,451</a:t>
            </a:r>
            <a:endParaRPr/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1" lang="en-US" sz="18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and, yes, I do file like mad!</a:t>
            </a:r>
            <a:r>
              <a:rPr b="1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268" name="Google Shape;268;p11"/>
          <p:cNvSpPr txBox="1"/>
          <p:nvPr>
            <p:ph idx="1" type="body"/>
          </p:nvPr>
        </p:nvSpPr>
        <p:spPr>
          <a:xfrm>
            <a:off x="455613" y="3124200"/>
            <a:ext cx="4116387" cy="2590801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/>
              <a:t>Somewhat ironic—caused in part by: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C00000"/>
                </a:solidFill>
              </a:rPr>
              <a:t>Active listening</a:t>
            </a:r>
            <a:r>
              <a:rPr lang="en-US"/>
              <a:t>—being present in meetings. 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C00000"/>
                </a:solidFill>
              </a:rPr>
              <a:t>Wanting to be accessible</a:t>
            </a:r>
            <a:r>
              <a:rPr lang="en-US"/>
              <a:t>—and hence too many meetings!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Attempting (and often failing) at </a:t>
            </a:r>
            <a:r>
              <a:rPr lang="en-US">
                <a:solidFill>
                  <a:srgbClr val="C00000"/>
                </a:solidFill>
              </a:rPr>
              <a:t>work-life balance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>
                <a:solidFill>
                  <a:srgbClr val="008000"/>
                </a:solidFill>
              </a:rPr>
              <a:t>For me, a true love-(not love) relationship…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1" lang="en-US"/>
              <a:t>Some helpful reading and listening:</a:t>
            </a:r>
            <a:endParaRPr i="1"/>
          </a:p>
        </p:txBody>
      </p:sp>
      <p:grpSp>
        <p:nvGrpSpPr>
          <p:cNvPr id="269" name="Google Shape;269;p11"/>
          <p:cNvGrpSpPr/>
          <p:nvPr/>
        </p:nvGrpSpPr>
        <p:grpSpPr>
          <a:xfrm>
            <a:off x="2362200" y="1981200"/>
            <a:ext cx="838200" cy="228600"/>
            <a:chOff x="2362200" y="1981200"/>
            <a:chExt cx="838200" cy="228600"/>
          </a:xfrm>
        </p:grpSpPr>
        <p:cxnSp>
          <p:nvCxnSpPr>
            <p:cNvPr id="270" name="Google Shape;270;p11"/>
            <p:cNvCxnSpPr/>
            <p:nvPr/>
          </p:nvCxnSpPr>
          <p:spPr>
            <a:xfrm flipH="1" rot="10800000">
              <a:off x="2362200" y="1981200"/>
              <a:ext cx="838200" cy="228600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1" name="Google Shape;271;p11"/>
            <p:cNvCxnSpPr/>
            <p:nvPr/>
          </p:nvCxnSpPr>
          <p:spPr>
            <a:xfrm>
              <a:off x="2362200" y="1981200"/>
              <a:ext cx="838200" cy="228600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272" name="Google Shape;27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5152073"/>
            <a:ext cx="4571999" cy="1690687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1"/>
          <p:cNvSpPr txBox="1"/>
          <p:nvPr/>
        </p:nvSpPr>
        <p:spPr>
          <a:xfrm>
            <a:off x="3429000" y="1910834"/>
            <a:ext cx="9144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2,873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"/>
          <p:cNvSpPr txBox="1"/>
          <p:nvPr>
            <p:ph type="title"/>
          </p:nvPr>
        </p:nvSpPr>
        <p:spPr>
          <a:xfrm>
            <a:off x="76200" y="0"/>
            <a:ext cx="66294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 Concluding Comments</a:t>
            </a:r>
            <a:endParaRPr/>
          </a:p>
        </p:txBody>
      </p:sp>
      <p:sp>
        <p:nvSpPr>
          <p:cNvPr id="279" name="Google Shape;279;p12"/>
          <p:cNvSpPr txBox="1"/>
          <p:nvPr>
            <p:ph idx="1" type="body"/>
          </p:nvPr>
        </p:nvSpPr>
        <p:spPr>
          <a:xfrm>
            <a:off x="455613" y="1066800"/>
            <a:ext cx="8226425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i="1" lang="en-US">
                <a:solidFill>
                  <a:srgbClr val="C00000"/>
                </a:solidFill>
              </a:rPr>
              <a:t>Welcome to your new role! It truly makes a difference to your department and university to have good and true leadership.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As you transition from “</a:t>
            </a:r>
            <a:r>
              <a:rPr lang="en-US">
                <a:solidFill>
                  <a:srgbClr val="0070C0"/>
                </a:solidFill>
              </a:rPr>
              <a:t>plain vanilla professor</a:t>
            </a:r>
            <a:r>
              <a:rPr lang="en-US"/>
              <a:t>” to “</a:t>
            </a:r>
            <a:r>
              <a:rPr lang="en-US">
                <a:solidFill>
                  <a:srgbClr val="0070C0"/>
                </a:solidFill>
              </a:rPr>
              <a:t>department head</a:t>
            </a:r>
            <a:r>
              <a:rPr lang="en-US"/>
              <a:t>,” continually take stock of the new and exciting opportunities you now get to have. 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Your colleagues </a:t>
            </a:r>
            <a:r>
              <a:rPr lang="en-US">
                <a:solidFill>
                  <a:srgbClr val="0070C0"/>
                </a:solidFill>
              </a:rPr>
              <a:t>want you to succeed </a:t>
            </a:r>
            <a:r>
              <a:rPr lang="en-US"/>
              <a:t>and will help you do so. Really. </a:t>
            </a:r>
            <a:endParaRPr>
              <a:solidFill>
                <a:srgbClr val="0070C0"/>
              </a:solidFill>
            </a:endParaRPr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0070C0"/>
                </a:solidFill>
              </a:rPr>
              <a:t>Network</a:t>
            </a:r>
            <a:r>
              <a:rPr lang="en-US"/>
              <a:t> with your AITU colleagues and others at this conference. You will find it remarkably comforting to find out that </a:t>
            </a:r>
            <a:r>
              <a:rPr lang="en-US">
                <a:solidFill>
                  <a:srgbClr val="0070C0"/>
                </a:solidFill>
              </a:rPr>
              <a:t>you are not alone</a:t>
            </a:r>
            <a:r>
              <a:rPr lang="en-US"/>
              <a:t> in dealing with some of the “stuff” that comes your way.</a:t>
            </a:r>
            <a:endParaRPr>
              <a:solidFill>
                <a:srgbClr val="0070C0"/>
              </a:solidFill>
            </a:endParaRPr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View your new position as a </a:t>
            </a:r>
            <a:r>
              <a:rPr lang="en-US">
                <a:solidFill>
                  <a:srgbClr val="0070C0"/>
                </a:solidFill>
              </a:rPr>
              <a:t>privilege</a:t>
            </a:r>
            <a:r>
              <a:rPr lang="en-US"/>
              <a:t> that some of your colleagues will never have (including some of them who want it very badly).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Be mindful of </a:t>
            </a:r>
            <a:r>
              <a:rPr lang="en-US">
                <a:solidFill>
                  <a:srgbClr val="0070C0"/>
                </a:solidFill>
              </a:rPr>
              <a:t>succession planning</a:t>
            </a:r>
            <a:r>
              <a:rPr lang="en-US"/>
              <a:t>: Can you identify, and eventually mentor, colleagues who might follow you into departmental leadership?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Always, always, always </a:t>
            </a:r>
            <a:r>
              <a:rPr lang="en-US">
                <a:solidFill>
                  <a:srgbClr val="0070C0"/>
                </a:solidFill>
              </a:rPr>
              <a:t>keep things in perspective</a:t>
            </a:r>
            <a:r>
              <a:rPr lang="en-US"/>
              <a:t>! Do your best, don’t lose (too much) sleep, and remember that academia is still the best and most meaningful place to work.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1" lang="en-US" sz="2400">
                <a:solidFill>
                  <a:srgbClr val="C00000"/>
                </a:solidFill>
              </a:rPr>
              <a:t>Additional Discussion?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"/>
          <p:cNvSpPr txBox="1"/>
          <p:nvPr>
            <p:ph type="title"/>
          </p:nvPr>
        </p:nvSpPr>
        <p:spPr>
          <a:xfrm>
            <a:off x="76200" y="0"/>
            <a:ext cx="66294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Goals for the Session</a:t>
            </a:r>
            <a:endParaRPr/>
          </a:p>
        </p:txBody>
      </p:sp>
      <p:sp>
        <p:nvSpPr>
          <p:cNvPr id="191" name="Google Shape;191;p2"/>
          <p:cNvSpPr txBox="1"/>
          <p:nvPr>
            <p:ph idx="1" type="body"/>
          </p:nvPr>
        </p:nvSpPr>
        <p:spPr>
          <a:xfrm>
            <a:off x="455613" y="1193800"/>
            <a:ext cx="8226425" cy="54848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1778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Some of the </a:t>
            </a:r>
            <a:r>
              <a:rPr lang="en-US">
                <a:solidFill>
                  <a:srgbClr val="C00000"/>
                </a:solidFill>
              </a:rPr>
              <a:t>opportunities</a:t>
            </a:r>
            <a:r>
              <a:rPr lang="en-US"/>
              <a:t> and </a:t>
            </a:r>
            <a:r>
              <a:rPr lang="en-US">
                <a:solidFill>
                  <a:srgbClr val="C00000"/>
                </a:solidFill>
              </a:rPr>
              <a:t>challenges</a:t>
            </a:r>
            <a:r>
              <a:rPr lang="en-US"/>
              <a:t> of your new role—</a:t>
            </a:r>
            <a:r>
              <a:rPr lang="en-US">
                <a:solidFill>
                  <a:srgbClr val="0070C0"/>
                </a:solidFill>
              </a:rPr>
              <a:t>general</a:t>
            </a:r>
            <a:r>
              <a:rPr lang="en-US"/>
              <a:t> for </a:t>
            </a:r>
            <a:r>
              <a:rPr lang="en-US" u="sng"/>
              <a:t>any</a:t>
            </a:r>
            <a:r>
              <a:rPr lang="en-US"/>
              <a:t> department chair/head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Some of the </a:t>
            </a:r>
            <a:r>
              <a:rPr lang="en-US">
                <a:solidFill>
                  <a:srgbClr val="C00000"/>
                </a:solidFill>
              </a:rPr>
              <a:t>opportunities</a:t>
            </a:r>
            <a:r>
              <a:rPr lang="en-US"/>
              <a:t> and </a:t>
            </a:r>
            <a:r>
              <a:rPr lang="en-US">
                <a:solidFill>
                  <a:srgbClr val="C00000"/>
                </a:solidFill>
              </a:rPr>
              <a:t>challenges</a:t>
            </a:r>
            <a:r>
              <a:rPr lang="en-US"/>
              <a:t> of your new role—the </a:t>
            </a:r>
            <a:r>
              <a:rPr lang="en-US">
                <a:solidFill>
                  <a:srgbClr val="0070C0"/>
                </a:solidFill>
              </a:rPr>
              <a:t>special case of AITU institutions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Some </a:t>
            </a:r>
            <a:r>
              <a:rPr lang="en-US">
                <a:solidFill>
                  <a:srgbClr val="C00000"/>
                </a:solidFill>
              </a:rPr>
              <a:t>tricks of the trade</a:t>
            </a:r>
            <a:r>
              <a:rPr lang="en-US"/>
              <a:t>—and some </a:t>
            </a:r>
            <a:r>
              <a:rPr lang="en-US">
                <a:solidFill>
                  <a:srgbClr val="0070C0"/>
                </a:solidFill>
              </a:rPr>
              <a:t>recurring challenges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Hope you will leave with at least </a:t>
            </a:r>
            <a:r>
              <a:rPr lang="en-US">
                <a:solidFill>
                  <a:srgbClr val="C00000"/>
                </a:solidFill>
              </a:rPr>
              <a:t>one useful nugget</a:t>
            </a:r>
            <a:r>
              <a:rPr lang="en-US"/>
              <a:t> of information that makes your new role better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Discuss, discuss, discuss!—let’s be </a:t>
            </a:r>
            <a:r>
              <a:rPr lang="en-US">
                <a:solidFill>
                  <a:srgbClr val="7030A0"/>
                </a:solidFill>
              </a:rPr>
              <a:t>interactive</a:t>
            </a:r>
            <a:endParaRPr>
              <a:solidFill>
                <a:srgbClr val="7030A0"/>
              </a:solidFill>
            </a:endParaRPr>
          </a:p>
        </p:txBody>
      </p:sp>
      <p:pic>
        <p:nvPicPr>
          <p:cNvPr id="192" name="Google Shape;1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49" y="4953000"/>
            <a:ext cx="7625301" cy="1600200"/>
          </a:xfrm>
          <a:prstGeom prst="rect">
            <a:avLst/>
          </a:prstGeom>
          <a:noFill/>
          <a:ln cap="flat" cmpd="sng" w="158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3" name="Google Shape;19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1593" y="4343360"/>
            <a:ext cx="3840813" cy="45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"/>
          <p:cNvPicPr preferRelativeResize="0"/>
          <p:nvPr/>
        </p:nvPicPr>
        <p:blipFill rotWithShape="1">
          <a:blip r:embed="rId3">
            <a:alphaModFix/>
          </a:blip>
          <a:srcRect b="4663" l="0" r="0" t="19725"/>
          <a:stretch/>
        </p:blipFill>
        <p:spPr>
          <a:xfrm>
            <a:off x="5334000" y="5309062"/>
            <a:ext cx="3886200" cy="162513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"/>
          <p:cNvSpPr txBox="1"/>
          <p:nvPr>
            <p:ph type="title"/>
          </p:nvPr>
        </p:nvSpPr>
        <p:spPr>
          <a:xfrm>
            <a:off x="76200" y="0"/>
            <a:ext cx="66294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Those of You Who Recently Took a Headship: What has Changed in Your Life?</a:t>
            </a:r>
            <a:endParaRPr/>
          </a:p>
        </p:txBody>
      </p:sp>
      <p:sp>
        <p:nvSpPr>
          <p:cNvPr id="200" name="Google Shape;200;p3"/>
          <p:cNvSpPr txBox="1"/>
          <p:nvPr>
            <p:ph idx="1" type="body"/>
          </p:nvPr>
        </p:nvSpPr>
        <p:spPr>
          <a:xfrm>
            <a:off x="455613" y="1193800"/>
            <a:ext cx="8226425" cy="54848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1778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C00000"/>
                </a:solidFill>
              </a:rPr>
              <a:t>If internal</a:t>
            </a:r>
            <a:r>
              <a:rPr lang="en-US"/>
              <a:t>: How many of your colleagues treat you </a:t>
            </a:r>
            <a:r>
              <a:rPr lang="en-US">
                <a:solidFill>
                  <a:srgbClr val="0070C0"/>
                </a:solidFill>
              </a:rPr>
              <a:t>the same as before</a:t>
            </a:r>
            <a:r>
              <a:rPr lang="en-US"/>
              <a:t>? How many </a:t>
            </a:r>
            <a:r>
              <a:rPr lang="en-US">
                <a:solidFill>
                  <a:srgbClr val="C00000"/>
                </a:solidFill>
              </a:rPr>
              <a:t>differently</a:t>
            </a:r>
            <a:r>
              <a:rPr lang="en-US"/>
              <a:t>?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Who are you </a:t>
            </a:r>
            <a:r>
              <a:rPr lang="en-US">
                <a:solidFill>
                  <a:srgbClr val="C00000"/>
                </a:solidFill>
              </a:rPr>
              <a:t>comfortable</a:t>
            </a:r>
            <a:r>
              <a:rPr lang="en-US"/>
              <a:t> talking with when you need to </a:t>
            </a:r>
            <a:r>
              <a:rPr lang="en-US">
                <a:solidFill>
                  <a:srgbClr val="0070C0"/>
                </a:solidFill>
              </a:rPr>
              <a:t>discuss a sensitive issue</a:t>
            </a:r>
            <a:r>
              <a:rPr lang="en-US"/>
              <a:t>?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Have you </a:t>
            </a:r>
            <a:r>
              <a:rPr lang="en-US">
                <a:solidFill>
                  <a:srgbClr val="C00000"/>
                </a:solidFill>
              </a:rPr>
              <a:t>learned something </a:t>
            </a:r>
            <a:r>
              <a:rPr lang="en-US"/>
              <a:t>about some of your colleagues that you </a:t>
            </a:r>
            <a:r>
              <a:rPr lang="en-US">
                <a:solidFill>
                  <a:srgbClr val="0070C0"/>
                </a:solidFill>
              </a:rPr>
              <a:t>had not previously known </a:t>
            </a:r>
            <a:r>
              <a:rPr lang="en-US"/>
              <a:t>(and </a:t>
            </a:r>
            <a:r>
              <a:rPr lang="en-US">
                <a:solidFill>
                  <a:srgbClr val="00B050"/>
                </a:solidFill>
              </a:rPr>
              <a:t>may very well wish you hadn’t learned!</a:t>
            </a:r>
            <a:r>
              <a:rPr lang="en-US"/>
              <a:t>)?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Are you developing a </a:t>
            </a:r>
            <a:r>
              <a:rPr lang="en-US">
                <a:solidFill>
                  <a:srgbClr val="C00000"/>
                </a:solidFill>
              </a:rPr>
              <a:t>good team </a:t>
            </a:r>
            <a:r>
              <a:rPr lang="en-US"/>
              <a:t>with whom you can work?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Are you still expecting yourself to be </a:t>
            </a:r>
            <a:r>
              <a:rPr lang="en-US">
                <a:solidFill>
                  <a:srgbClr val="C00000"/>
                </a:solidFill>
              </a:rPr>
              <a:t>active as a researcher and/or teacher</a:t>
            </a:r>
            <a:r>
              <a:rPr lang="en-US"/>
              <a:t>? If so, </a:t>
            </a:r>
            <a:r>
              <a:rPr lang="en-US">
                <a:solidFill>
                  <a:srgbClr val="0070C0"/>
                </a:solidFill>
              </a:rPr>
              <a:t>how are you managing your multiple roles</a:t>
            </a:r>
            <a:r>
              <a:rPr lang="en-US"/>
              <a:t>?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Are you learning more about the </a:t>
            </a:r>
            <a:r>
              <a:rPr lang="en-US">
                <a:solidFill>
                  <a:srgbClr val="C00000"/>
                </a:solidFill>
              </a:rPr>
              <a:t>flow of money</a:t>
            </a:r>
            <a:r>
              <a:rPr lang="en-US"/>
              <a:t> at your university?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Have the letters “</a:t>
            </a:r>
            <a:r>
              <a:rPr lang="en-US">
                <a:solidFill>
                  <a:srgbClr val="C00000"/>
                </a:solidFill>
              </a:rPr>
              <a:t>HR</a:t>
            </a:r>
            <a:r>
              <a:rPr lang="en-US"/>
              <a:t>” become more important in your life?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Are you familiar with the term “</a:t>
            </a:r>
            <a:r>
              <a:rPr lang="en-US">
                <a:solidFill>
                  <a:srgbClr val="0070C0"/>
                </a:solidFill>
              </a:rPr>
              <a:t>managing up</a:t>
            </a:r>
            <a:r>
              <a:rPr lang="en-US"/>
              <a:t>”?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How’s that </a:t>
            </a:r>
            <a:r>
              <a:rPr lang="en-US">
                <a:solidFill>
                  <a:srgbClr val="C00000"/>
                </a:solidFill>
              </a:rPr>
              <a:t>e-mail</a:t>
            </a:r>
            <a:r>
              <a:rPr lang="en-US"/>
              <a:t> thing working for you?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C00000"/>
                </a:solidFill>
              </a:rPr>
              <a:t>Work/life balance</a:t>
            </a:r>
            <a:r>
              <a:rPr lang="en-US"/>
              <a:t>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"/>
          <p:cNvSpPr txBox="1"/>
          <p:nvPr>
            <p:ph type="title"/>
          </p:nvPr>
        </p:nvSpPr>
        <p:spPr>
          <a:xfrm>
            <a:off x="76200" y="0"/>
            <a:ext cx="66294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AITU Institutions: Some Distinctive Leadership Challenges for Discussion</a:t>
            </a:r>
            <a:endParaRPr/>
          </a:p>
        </p:txBody>
      </p:sp>
      <p:sp>
        <p:nvSpPr>
          <p:cNvPr id="206" name="Google Shape;206;p4"/>
          <p:cNvSpPr txBox="1"/>
          <p:nvPr>
            <p:ph idx="1" type="body"/>
          </p:nvPr>
        </p:nvSpPr>
        <p:spPr>
          <a:xfrm>
            <a:off x="455613" y="1193800"/>
            <a:ext cx="8226425" cy="5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1778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C00000"/>
                </a:solidFill>
              </a:rPr>
              <a:t>We tend to be smaller, administratively lean institutions: </a:t>
            </a:r>
            <a:r>
              <a:rPr lang="en-US"/>
              <a:t>Do you know where to find the resources you need? Are there times when you feel understaffed?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C00000"/>
                </a:solidFill>
              </a:rPr>
              <a:t>We are engineering- and science-oriented universities with aggressive research agendas: </a:t>
            </a:r>
            <a:r>
              <a:rPr lang="en-US"/>
              <a:t>You need to work to be an enabler of the research activities of your faculty. 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C00000"/>
                </a:solidFill>
              </a:rPr>
              <a:t>We often have cultures that lack the transparency of publics: </a:t>
            </a:r>
            <a:r>
              <a:rPr lang="en-US"/>
              <a:t>Certain information, such as budgets, faculty salaries, and start-up offers, must be carefully guarded (even if you don’t want to do so). 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C00000"/>
                </a:solidFill>
              </a:rPr>
              <a:t>We often have faculty who work in multi-PI and multi-disciplinary teams:</a:t>
            </a:r>
            <a:r>
              <a:rPr lang="en-US"/>
              <a:t> Must set clear expectations for independence vs. collaboration, especially in the case of untenured assistant professors. 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C00000"/>
                </a:solidFill>
              </a:rPr>
              <a:t>We tend to be largely dependent on tuition for financial well-being:</a:t>
            </a:r>
            <a:r>
              <a:rPr lang="en-US"/>
              <a:t> Is your department committed to retaining and recruiting students (BS and MS) via strong teaching and advising platforms? 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C00000"/>
                </a:solidFill>
              </a:rPr>
              <a:t>We have challenges in recruiting students and faculty from under-represented minority groups:</a:t>
            </a:r>
            <a:r>
              <a:rPr lang="en-US"/>
              <a:t> Are you working with your colleagues to increase representation of URMs in STEM?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"/>
          <p:cNvSpPr txBox="1"/>
          <p:nvPr>
            <p:ph type="title"/>
          </p:nvPr>
        </p:nvSpPr>
        <p:spPr>
          <a:xfrm>
            <a:off x="76200" y="0"/>
            <a:ext cx="66294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Perhaps the Biggest Opportunity/Challenge in Your New Role</a:t>
            </a:r>
            <a:endParaRPr/>
          </a:p>
        </p:txBody>
      </p:sp>
      <p:pic>
        <p:nvPicPr>
          <p:cNvPr id="212" name="Google Shape;2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239" y="1143001"/>
            <a:ext cx="5514561" cy="409915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5"/>
          <p:cNvSpPr txBox="1"/>
          <p:nvPr/>
        </p:nvSpPr>
        <p:spPr>
          <a:xfrm>
            <a:off x="5943600" y="1143000"/>
            <a:ext cx="28956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Faculty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Other Heads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Staff</a:t>
            </a:r>
            <a:endParaRPr b="1" i="0" sz="2400" u="none" cap="none" strike="noStrike">
              <a:solidFill>
                <a:srgbClr val="00279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Deans, Provosts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VPs, Presidents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Donors</a:t>
            </a:r>
            <a:endParaRPr b="1" i="1" sz="2400" u="none" cap="none" strike="noStrike">
              <a:solidFill>
                <a:srgbClr val="00279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5"/>
          <p:cNvSpPr txBox="1"/>
          <p:nvPr/>
        </p:nvSpPr>
        <p:spPr>
          <a:xfrm>
            <a:off x="228600" y="5562600"/>
            <a:ext cx="8686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Your new role will likely involve much more and quite different interpersonal interactions than your old role!</a:t>
            </a:r>
            <a:br>
              <a:rPr b="1" i="1" lang="en-US" sz="2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1" sz="24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"/>
          <p:cNvSpPr txBox="1"/>
          <p:nvPr>
            <p:ph type="title"/>
          </p:nvPr>
        </p:nvSpPr>
        <p:spPr>
          <a:xfrm>
            <a:off x="76200" y="0"/>
            <a:ext cx="66294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Interpersonal Behavior: A Suggested (Easy) Book to Read from a Master Coach</a:t>
            </a:r>
            <a:endParaRPr b="1" sz="3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6"/>
          <p:cNvSpPr txBox="1"/>
          <p:nvPr>
            <p:ph idx="1" type="body"/>
          </p:nvPr>
        </p:nvSpPr>
        <p:spPr>
          <a:xfrm>
            <a:off x="441569" y="1524000"/>
            <a:ext cx="6264031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1778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1" lang="en-US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Winning too much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—the need to win at all costs, and in all situations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1" lang="en-US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Adding too much value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—the overwhelming desire to add too much information to every discussion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1" lang="en-US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Passing judgment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—the need to rate others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1" lang="en-US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Starting with “no,” “but,” or “however”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—the overuse of these negative qualifiers which secretly say, “I’m right, You’re wrong.”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1" lang="en-US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Speaking when angry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1" lang="en-US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Negativity, or “Let me explain why that won’t work”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1" lang="en-US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Making excuses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1" lang="en-US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Inability to apologize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1" lang="en-US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Not listening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1" lang="en-US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Failing to express gratitude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1" lang="en-US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(20 habits total: Well worth the reading!)</a:t>
            </a:r>
            <a:endParaRPr i="1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6"/>
          <p:cNvSpPr txBox="1"/>
          <p:nvPr/>
        </p:nvSpPr>
        <p:spPr>
          <a:xfrm>
            <a:off x="433816" y="1066800"/>
            <a:ext cx="6647627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Some bad habits to avoid:</a:t>
            </a:r>
            <a:endParaRPr b="1" i="1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2" name="Google Shape;222;p6"/>
          <p:cNvGrpSpPr/>
          <p:nvPr/>
        </p:nvGrpSpPr>
        <p:grpSpPr>
          <a:xfrm>
            <a:off x="7081443" y="2475205"/>
            <a:ext cx="2039112" cy="4335905"/>
            <a:chOff x="7081443" y="2475205"/>
            <a:chExt cx="2039112" cy="4335905"/>
          </a:xfrm>
        </p:grpSpPr>
        <p:pic>
          <p:nvPicPr>
            <p:cNvPr id="223" name="Google Shape;223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84315" y="3549467"/>
              <a:ext cx="2036240" cy="32616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81443" y="2475205"/>
              <a:ext cx="2039112" cy="9459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"/>
          <p:cNvSpPr txBox="1"/>
          <p:nvPr>
            <p:ph type="title"/>
          </p:nvPr>
        </p:nvSpPr>
        <p:spPr>
          <a:xfrm>
            <a:off x="76200" y="0"/>
            <a:ext cx="66294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 (Hopefully Helpful) Advice to Succeed Even Better</a:t>
            </a:r>
            <a:endParaRPr/>
          </a:p>
        </p:txBody>
      </p:sp>
      <p:sp>
        <p:nvSpPr>
          <p:cNvPr id="230" name="Google Shape;230;p7"/>
          <p:cNvSpPr txBox="1"/>
          <p:nvPr>
            <p:ph idx="1" type="body"/>
          </p:nvPr>
        </p:nvSpPr>
        <p:spPr>
          <a:xfrm>
            <a:off x="455613" y="2362199"/>
            <a:ext cx="4116387" cy="4371351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1778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7030A0"/>
                </a:solidFill>
              </a:rPr>
              <a:t>Listen </a:t>
            </a:r>
            <a:r>
              <a:rPr lang="en-US" u="sng">
                <a:solidFill>
                  <a:srgbClr val="7030A0"/>
                </a:solidFill>
              </a:rPr>
              <a:t>actively</a:t>
            </a:r>
            <a:r>
              <a:rPr lang="en-US">
                <a:solidFill>
                  <a:srgbClr val="7030A0"/>
                </a:solidFill>
              </a:rPr>
              <a:t>! </a:t>
            </a:r>
            <a:r>
              <a:rPr lang="en-US"/>
              <a:t>No matter how good you are at multitasking—don’t do it. 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7030A0"/>
                </a:solidFill>
              </a:rPr>
              <a:t>Find people you can brainstorm with</a:t>
            </a:r>
            <a:r>
              <a:rPr lang="en-US"/>
              <a:t>, whether a trusted staff member or fellow head. </a:t>
            </a:r>
            <a:endParaRPr>
              <a:solidFill>
                <a:srgbClr val="0070C0"/>
              </a:solidFill>
            </a:endParaRPr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7030A0"/>
                </a:solidFill>
              </a:rPr>
              <a:t>Understand deeply (especially your resources)</a:t>
            </a:r>
            <a:r>
              <a:rPr lang="en-US"/>
              <a:t>, but try to avoid getting in the weeds. </a:t>
            </a:r>
            <a:endParaRPr>
              <a:solidFill>
                <a:srgbClr val="0070C0"/>
              </a:solidFill>
            </a:endParaRPr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7030A0"/>
                </a:solidFill>
              </a:rPr>
              <a:t>Delegate and empower</a:t>
            </a:r>
            <a:r>
              <a:rPr lang="en-US"/>
              <a:t>—you will be amazed at how good it makes others feel. 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7030A0"/>
                </a:solidFill>
              </a:rPr>
              <a:t>Control your calendar!</a:t>
            </a:r>
            <a:r>
              <a:rPr lang="en-US"/>
              <a:t>—people will understand.</a:t>
            </a:r>
            <a:endParaRPr>
              <a:solidFill>
                <a:srgbClr val="7030A0"/>
              </a:solidFill>
            </a:endParaRPr>
          </a:p>
        </p:txBody>
      </p:sp>
      <p:sp>
        <p:nvSpPr>
          <p:cNvPr id="231" name="Google Shape;231;p7"/>
          <p:cNvSpPr txBox="1"/>
          <p:nvPr/>
        </p:nvSpPr>
        <p:spPr>
          <a:xfrm>
            <a:off x="76200" y="1066800"/>
            <a:ext cx="7414784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 in a technically-oriented AITU institution, your most important leadership skills are people-oriented: </a:t>
            </a:r>
            <a:r>
              <a:rPr b="1" i="1" lang="en-US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Pay careful attention to your colleagues, your staff, and yourself!</a:t>
            </a:r>
            <a:endParaRPr b="1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7"/>
          <p:cNvPicPr preferRelativeResize="0"/>
          <p:nvPr/>
        </p:nvPicPr>
        <p:blipFill rotWithShape="1">
          <a:blip r:embed="rId3">
            <a:alphaModFix/>
          </a:blip>
          <a:srcRect b="0" l="3999" r="4000" t="0"/>
          <a:stretch/>
        </p:blipFill>
        <p:spPr>
          <a:xfrm>
            <a:off x="4758050" y="3042738"/>
            <a:ext cx="3657600" cy="2504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 txBox="1"/>
          <p:nvPr>
            <p:ph type="title"/>
          </p:nvPr>
        </p:nvSpPr>
        <p:spPr>
          <a:xfrm>
            <a:off x="76200" y="0"/>
            <a:ext cx="66294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Conflict Resolution: One of the Most Important Parts of Your New Role</a:t>
            </a:r>
            <a:endParaRPr b="1" sz="3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8"/>
          <p:cNvSpPr txBox="1"/>
          <p:nvPr/>
        </p:nvSpPr>
        <p:spPr>
          <a:xfrm>
            <a:off x="433816" y="1066800"/>
            <a:ext cx="8252983" cy="1658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suggested homework: Read more about the </a:t>
            </a:r>
            <a:r>
              <a:rPr b="1" i="1" lang="en-US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Thomas-Kilmann Conflict Mode Instrument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(TKI)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TKI assesses typical behavior in conflict situations and describes it along two dimensions: </a:t>
            </a:r>
            <a:r>
              <a:rPr b="1" i="0" lang="en-US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Assertiveness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-US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Cooperativeness</a:t>
            </a:r>
            <a:endParaRPr/>
          </a:p>
        </p:txBody>
      </p:sp>
      <p:pic>
        <p:nvPicPr>
          <p:cNvPr id="239" name="Google Shape;2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8073" y="2780017"/>
            <a:ext cx="5154727" cy="4077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9969" y="1908561"/>
            <a:ext cx="4334031" cy="289203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9"/>
          <p:cNvSpPr txBox="1"/>
          <p:nvPr>
            <p:ph type="title"/>
          </p:nvPr>
        </p:nvSpPr>
        <p:spPr>
          <a:xfrm>
            <a:off x="76200" y="0"/>
            <a:ext cx="66294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Five TKI Modes of Dealing with Conflict</a:t>
            </a:r>
            <a:endParaRPr b="1" sz="3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9"/>
          <p:cNvSpPr txBox="1"/>
          <p:nvPr>
            <p:ph idx="1" type="body"/>
          </p:nvPr>
        </p:nvSpPr>
        <p:spPr>
          <a:xfrm>
            <a:off x="228600" y="3038232"/>
            <a:ext cx="4685323" cy="3514968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1778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1" lang="en-US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Avoiding </a:t>
            </a:r>
            <a:r>
              <a:rPr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(low A, low C)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—the goal is to </a:t>
            </a:r>
            <a:r>
              <a:rPr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delay</a:t>
            </a:r>
            <a:endParaRPr i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1" lang="en-US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Competing </a:t>
            </a:r>
            <a:r>
              <a:rPr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(high A, low C)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—the goal is to </a:t>
            </a:r>
            <a:r>
              <a:rPr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win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1" lang="en-US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Accommodating </a:t>
            </a:r>
            <a:r>
              <a:rPr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(low A, high C)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—the goal is to </a:t>
            </a:r>
            <a:r>
              <a:rPr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yield</a:t>
            </a:r>
            <a:endParaRPr/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1" lang="en-US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Collaborating </a:t>
            </a:r>
            <a:r>
              <a:rPr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(high A, high C)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—the goal is a </a:t>
            </a:r>
            <a:r>
              <a:rPr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win-win solution</a:t>
            </a:r>
            <a:endParaRPr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1" lang="en-US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Compromising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—the goal is to find a </a:t>
            </a:r>
            <a:r>
              <a:rPr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middle ground</a:t>
            </a:r>
            <a:endParaRPr/>
          </a:p>
          <a:p>
            <a:pPr indent="-63500" lvl="0" marL="177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9"/>
          <p:cNvSpPr txBox="1"/>
          <p:nvPr/>
        </p:nvSpPr>
        <p:spPr>
          <a:xfrm>
            <a:off x="433816" y="1066800"/>
            <a:ext cx="8252983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two dimensions of TKI conflict behavior: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Assertiveness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-US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Cooperativeness (C)</a:t>
            </a:r>
            <a:endParaRPr/>
          </a:p>
        </p:txBody>
      </p:sp>
      <p:sp>
        <p:nvSpPr>
          <p:cNvPr id="249" name="Google Shape;249;p9"/>
          <p:cNvSpPr txBox="1"/>
          <p:nvPr/>
        </p:nvSpPr>
        <p:spPr>
          <a:xfrm>
            <a:off x="228600" y="2276232"/>
            <a:ext cx="4499700" cy="920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Five basic styles of dealing with conflict, and each has a different goal: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9"/>
          <p:cNvSpPr txBox="1"/>
          <p:nvPr/>
        </p:nvSpPr>
        <p:spPr>
          <a:xfrm>
            <a:off x="4876800" y="5029200"/>
            <a:ext cx="4161201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Q:	Which of these conflict modes is the most effective?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A:	Each is effective in different situations!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_BEB_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FF00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E70000"/>
      </a:accent6>
      <a:hlink>
        <a:srgbClr val="FC0128"/>
      </a:hlink>
      <a:folHlink>
        <a:srgbClr val="CEC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BEB_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FF00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E70000"/>
      </a:accent6>
      <a:hlink>
        <a:srgbClr val="FC0128"/>
      </a:hlink>
      <a:folHlink>
        <a:srgbClr val="CEC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BEB_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FF00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E70000"/>
      </a:accent6>
      <a:hlink>
        <a:srgbClr val="FC0128"/>
      </a:hlink>
      <a:folHlink>
        <a:srgbClr val="CEC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2011-07-25T18:57:49Z</dcterms:created>
  <dc:creator>Bruce E. Bursten</dc:creator>
</cp:coreProperties>
</file>